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handoutMasterIdLst>
    <p:handoutMasterId r:id="rId36"/>
  </p:handoutMasterIdLst>
  <p:sldIdLst>
    <p:sldId id="423" r:id="rId4"/>
    <p:sldId id="424" r:id="rId5"/>
    <p:sldId id="261" r:id="rId6"/>
    <p:sldId id="274" r:id="rId7"/>
    <p:sldId id="278" r:id="rId8"/>
    <p:sldId id="302" r:id="rId9"/>
    <p:sldId id="425" r:id="rId10"/>
    <p:sldId id="281" r:id="rId11"/>
    <p:sldId id="419" r:id="rId12"/>
    <p:sldId id="426" r:id="rId13"/>
    <p:sldId id="273" r:id="rId14"/>
    <p:sldId id="288" r:id="rId15"/>
    <p:sldId id="294" r:id="rId16"/>
    <p:sldId id="427" r:id="rId17"/>
    <p:sldId id="420" r:id="rId18"/>
    <p:sldId id="428" r:id="rId19"/>
    <p:sldId id="429" r:id="rId20"/>
    <p:sldId id="417" r:id="rId21"/>
    <p:sldId id="430" r:id="rId22"/>
    <p:sldId id="431" r:id="rId23"/>
    <p:sldId id="307" r:id="rId24"/>
    <p:sldId id="432" r:id="rId25"/>
    <p:sldId id="433" r:id="rId26"/>
    <p:sldId id="434" r:id="rId27"/>
    <p:sldId id="435" r:id="rId28"/>
    <p:sldId id="436" r:id="rId29"/>
    <p:sldId id="438" r:id="rId30"/>
    <p:sldId id="439" r:id="rId31"/>
    <p:sldId id="437" r:id="rId32"/>
    <p:sldId id="309" r:id="rId33"/>
    <p:sldId id="271" r:id="rId34"/>
    <p:sldId id="260" r:id="rId35"/>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D6D6D6"/>
    <a:srgbClr val="3449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76" y="336"/>
      </p:cViewPr>
      <p:guideLst>
        <p:guide orient="horz" pos="2424"/>
        <p:guide pos="3816"/>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B4D6AF-4538-4D14-8DE9-AF71902DB9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BAAEC3-806E-48AA-9FDE-D039E69746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3E5BB2-A1FB-40DF-9345-346EDF792E25}" type="datetimeFigureOut">
              <a:rPr lang="en-US" smtClean="0"/>
              <a:t>4/14/23</a:t>
            </a:fld>
            <a:endParaRPr lang="en-US"/>
          </a:p>
        </p:txBody>
      </p:sp>
      <p:sp>
        <p:nvSpPr>
          <p:cNvPr id="4" name="Footer Placeholder 3">
            <a:extLst>
              <a:ext uri="{FF2B5EF4-FFF2-40B4-BE49-F238E27FC236}">
                <a16:creationId xmlns:a16="http://schemas.microsoft.com/office/drawing/2014/main" id="{07A88C50-3A40-43F4-BCAC-BD7231BC58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365A30-5AF6-4B1A-B2A5-1297B07A67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C3579D-F889-409E-994B-C50D6D194849}" type="slidenum">
              <a:rPr lang="en-US" smtClean="0"/>
              <a:t>‹#›</a:t>
            </a:fld>
            <a:endParaRPr lang="en-US"/>
          </a:p>
        </p:txBody>
      </p:sp>
    </p:spTree>
    <p:extLst>
      <p:ext uri="{BB962C8B-B14F-4D97-AF65-F5344CB8AC3E}">
        <p14:creationId xmlns:p14="http://schemas.microsoft.com/office/powerpoint/2010/main" val="40461423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A85527-7686-4B9E-BCA2-C89E7EF409CC}"/>
              </a:ext>
            </a:extLst>
          </p:cNvPr>
          <p:cNvGrpSpPr/>
          <p:nvPr userDrawn="1"/>
        </p:nvGrpSpPr>
        <p:grpSpPr>
          <a:xfrm>
            <a:off x="0" y="6597853"/>
            <a:ext cx="12192000" cy="260147"/>
            <a:chOff x="4379494" y="697832"/>
            <a:chExt cx="2586787" cy="168442"/>
          </a:xfrm>
        </p:grpSpPr>
        <p:sp>
          <p:nvSpPr>
            <p:cNvPr id="3" name="Rectangle 2">
              <a:extLst>
                <a:ext uri="{FF2B5EF4-FFF2-40B4-BE49-F238E27FC236}">
                  <a16:creationId xmlns:a16="http://schemas.microsoft.com/office/drawing/2014/main" id="{13522C4B-7807-4A39-9C8D-700C20C373F3}"/>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ectangle 3">
              <a:extLst>
                <a:ext uri="{FF2B5EF4-FFF2-40B4-BE49-F238E27FC236}">
                  <a16:creationId xmlns:a16="http://schemas.microsoft.com/office/drawing/2014/main" id="{7ACF3E71-BBD5-4B4A-A297-09EBE8A0F8E9}"/>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a:extLst>
                <a:ext uri="{FF2B5EF4-FFF2-40B4-BE49-F238E27FC236}">
                  <a16:creationId xmlns:a16="http://schemas.microsoft.com/office/drawing/2014/main" id="{7DC64CBA-1510-44FC-8160-A608DC48F2F5}"/>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6DF3E328-6D2D-439B-8511-A2B61657404F}"/>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a16="http://schemas.microsoft.com/office/drawing/2014/main" id="{288ACE1E-5A98-4F91-9738-F6BA3802E933}"/>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54930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CB7E376F-0253-46E6-902C-2CA1892242CD}"/>
              </a:ext>
            </a:extLst>
          </p:cNvPr>
          <p:cNvSpPr>
            <a:spLocks noGrp="1"/>
          </p:cNvSpPr>
          <p:nvPr>
            <p:ph type="pic" sz="quarter" idx="11" hasCustomPrompt="1"/>
          </p:nvPr>
        </p:nvSpPr>
        <p:spPr>
          <a:xfrm>
            <a:off x="0" y="3"/>
            <a:ext cx="12192002" cy="376034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319139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6E3EB2D9-614D-4F52-A3BD-39613A8924C3}"/>
              </a:ext>
            </a:extLst>
          </p:cNvPr>
          <p:cNvSpPr>
            <a:spLocks noGrp="1"/>
          </p:cNvSpPr>
          <p:nvPr>
            <p:ph type="pic" sz="quarter" idx="14" hasCustomPrompt="1"/>
          </p:nvPr>
        </p:nvSpPr>
        <p:spPr>
          <a:xfrm>
            <a:off x="3934982" y="0"/>
            <a:ext cx="4322036"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3293007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Image slide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8B8CAF3-9328-4AEF-8C03-A4E21A15B3DF}"/>
              </a:ext>
            </a:extLst>
          </p:cNvPr>
          <p:cNvSpPr>
            <a:spLocks noGrp="1"/>
          </p:cNvSpPr>
          <p:nvPr>
            <p:ph type="pic" sz="quarter" idx="14" hasCustomPrompt="1"/>
          </p:nvPr>
        </p:nvSpPr>
        <p:spPr>
          <a:xfrm>
            <a:off x="815007" y="564046"/>
            <a:ext cx="6624018" cy="5729909"/>
          </a:xfrm>
          <a:custGeom>
            <a:avLst/>
            <a:gdLst>
              <a:gd name="connsiteX0" fmla="*/ 1832943 w 6624018"/>
              <a:gd name="connsiteY0" fmla="*/ 4748834 h 5729909"/>
              <a:gd name="connsiteX1" fmla="*/ 6624018 w 6624018"/>
              <a:gd name="connsiteY1" fmla="*/ 4748834 h 5729909"/>
              <a:gd name="connsiteX2" fmla="*/ 6624018 w 6624018"/>
              <a:gd name="connsiteY2" fmla="*/ 5729909 h 5729909"/>
              <a:gd name="connsiteX3" fmla="*/ 1832943 w 6624018"/>
              <a:gd name="connsiteY3" fmla="*/ 5729909 h 5729909"/>
              <a:gd name="connsiteX4" fmla="*/ 1841224 w 6624018"/>
              <a:gd name="connsiteY4" fmla="*/ 2822714 h 5729909"/>
              <a:gd name="connsiteX5" fmla="*/ 3091438 w 6624018"/>
              <a:gd name="connsiteY5" fmla="*/ 2822714 h 5729909"/>
              <a:gd name="connsiteX6" fmla="*/ 3091438 w 6624018"/>
              <a:gd name="connsiteY6" fmla="*/ 4611758 h 5729909"/>
              <a:gd name="connsiteX7" fmla="*/ 1841224 w 6624018"/>
              <a:gd name="connsiteY7" fmla="*/ 4611758 h 5729909"/>
              <a:gd name="connsiteX8" fmla="*/ 0 w 6624018"/>
              <a:gd name="connsiteY8" fmla="*/ 2822714 h 5729909"/>
              <a:gd name="connsiteX9" fmla="*/ 1690847 w 6624018"/>
              <a:gd name="connsiteY9" fmla="*/ 2822714 h 5729909"/>
              <a:gd name="connsiteX10" fmla="*/ 1690847 w 6624018"/>
              <a:gd name="connsiteY10" fmla="*/ 4949686 h 5729909"/>
              <a:gd name="connsiteX11" fmla="*/ 0 w 6624018"/>
              <a:gd name="connsiteY11" fmla="*/ 4949686 h 5729909"/>
              <a:gd name="connsiteX12" fmla="*/ 3241814 w 6624018"/>
              <a:gd name="connsiteY12" fmla="*/ 1928192 h 5729909"/>
              <a:gd name="connsiteX13" fmla="*/ 6042992 w 6624018"/>
              <a:gd name="connsiteY13" fmla="*/ 1928192 h 5729909"/>
              <a:gd name="connsiteX14" fmla="*/ 6042992 w 6624018"/>
              <a:gd name="connsiteY14" fmla="*/ 4611758 h 5729909"/>
              <a:gd name="connsiteX15" fmla="*/ 3241814 w 6624018"/>
              <a:gd name="connsiteY15" fmla="*/ 4611758 h 5729909"/>
              <a:gd name="connsiteX16" fmla="*/ 290259 w 6624018"/>
              <a:gd name="connsiteY16" fmla="*/ 894522 h 5729909"/>
              <a:gd name="connsiteX17" fmla="*/ 3091436 w 6624018"/>
              <a:gd name="connsiteY17" fmla="*/ 894522 h 5729909"/>
              <a:gd name="connsiteX18" fmla="*/ 3091436 w 6624018"/>
              <a:gd name="connsiteY18" fmla="*/ 2683566 h 5729909"/>
              <a:gd name="connsiteX19" fmla="*/ 290259 w 6624018"/>
              <a:gd name="connsiteY19" fmla="*/ 2683566 h 5729909"/>
              <a:gd name="connsiteX20" fmla="*/ 3241813 w 6624018"/>
              <a:gd name="connsiteY20" fmla="*/ 0 h 5729909"/>
              <a:gd name="connsiteX21" fmla="*/ 4979872 w 6624018"/>
              <a:gd name="connsiteY21" fmla="*/ 0 h 5729909"/>
              <a:gd name="connsiteX22" fmla="*/ 4979872 w 6624018"/>
              <a:gd name="connsiteY22" fmla="*/ 1789044 h 5729909"/>
              <a:gd name="connsiteX23" fmla="*/ 3241813 w 6624018"/>
              <a:gd name="connsiteY23" fmla="*/ 1789044 h 57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24018" h="5729909">
                <a:moveTo>
                  <a:pt x="1832943" y="4748834"/>
                </a:moveTo>
                <a:lnTo>
                  <a:pt x="6624018" y="4748834"/>
                </a:lnTo>
                <a:lnTo>
                  <a:pt x="6624018" y="5729909"/>
                </a:lnTo>
                <a:lnTo>
                  <a:pt x="1832943" y="5729909"/>
                </a:lnTo>
                <a:close/>
                <a:moveTo>
                  <a:pt x="1841224" y="2822714"/>
                </a:moveTo>
                <a:lnTo>
                  <a:pt x="3091438" y="2822714"/>
                </a:lnTo>
                <a:lnTo>
                  <a:pt x="3091438" y="4611758"/>
                </a:lnTo>
                <a:lnTo>
                  <a:pt x="1841224" y="4611758"/>
                </a:lnTo>
                <a:close/>
                <a:moveTo>
                  <a:pt x="0" y="2822714"/>
                </a:moveTo>
                <a:lnTo>
                  <a:pt x="1690847" y="2822714"/>
                </a:lnTo>
                <a:lnTo>
                  <a:pt x="1690847" y="4949686"/>
                </a:lnTo>
                <a:lnTo>
                  <a:pt x="0" y="4949686"/>
                </a:lnTo>
                <a:close/>
                <a:moveTo>
                  <a:pt x="3241814" y="1928192"/>
                </a:moveTo>
                <a:lnTo>
                  <a:pt x="6042992" y="1928192"/>
                </a:lnTo>
                <a:lnTo>
                  <a:pt x="6042992" y="4611758"/>
                </a:lnTo>
                <a:lnTo>
                  <a:pt x="3241814" y="4611758"/>
                </a:lnTo>
                <a:close/>
                <a:moveTo>
                  <a:pt x="290259" y="894522"/>
                </a:moveTo>
                <a:lnTo>
                  <a:pt x="3091436" y="894522"/>
                </a:lnTo>
                <a:lnTo>
                  <a:pt x="3091436" y="2683566"/>
                </a:lnTo>
                <a:lnTo>
                  <a:pt x="290259" y="2683566"/>
                </a:lnTo>
                <a:close/>
                <a:moveTo>
                  <a:pt x="3241813" y="0"/>
                </a:moveTo>
                <a:lnTo>
                  <a:pt x="4979872" y="0"/>
                </a:lnTo>
                <a:lnTo>
                  <a:pt x="4979872" y="1789044"/>
                </a:lnTo>
                <a:lnTo>
                  <a:pt x="3241813" y="1789044"/>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4230045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A787091-7430-48E2-A263-D592A20EF329}"/>
              </a:ext>
            </a:extLst>
          </p:cNvPr>
          <p:cNvGrpSpPr/>
          <p:nvPr userDrawn="1"/>
        </p:nvGrpSpPr>
        <p:grpSpPr>
          <a:xfrm>
            <a:off x="0" y="3898232"/>
            <a:ext cx="12192000" cy="1467852"/>
            <a:chOff x="4379494" y="697832"/>
            <a:chExt cx="2586787" cy="168442"/>
          </a:xfrm>
        </p:grpSpPr>
        <p:sp>
          <p:nvSpPr>
            <p:cNvPr id="4" name="Rectangle 3">
              <a:extLst>
                <a:ext uri="{FF2B5EF4-FFF2-40B4-BE49-F238E27FC236}">
                  <a16:creationId xmlns:a16="http://schemas.microsoft.com/office/drawing/2014/main" id="{89D5B5E3-8451-44E0-A2F2-73F627495F6A}"/>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a:extLst>
                <a:ext uri="{FF2B5EF4-FFF2-40B4-BE49-F238E27FC236}">
                  <a16:creationId xmlns:a16="http://schemas.microsoft.com/office/drawing/2014/main" id="{7E53FCF4-CFA5-4439-85D7-60C093B7B6F6}"/>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BD14D7CB-A7CE-45EA-BFC0-4EA43BD9D79D}"/>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a16="http://schemas.microsoft.com/office/drawing/2014/main" id="{C3A2D13A-D090-408D-87D5-CF70F6373DDE}"/>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88284FFD-1FBD-484A-94D6-3BF0E9164477}"/>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945DE9-E3D5-4878-87F8-0F789D212B69}"/>
              </a:ext>
            </a:extLst>
          </p:cNvPr>
          <p:cNvSpPr/>
          <p:nvPr userDrawn="1"/>
        </p:nvSpPr>
        <p:spPr>
          <a:xfrm>
            <a:off x="0" y="2568742"/>
            <a:ext cx="12191999" cy="1720516"/>
          </a:xfrm>
          <a:prstGeom prst="rect">
            <a:avLst/>
          </a:prstGeom>
          <a:gradFill flip="none" rotWithShape="1">
            <a:gsLst>
              <a:gs pos="65000">
                <a:schemeClr val="bg1">
                  <a:alpha val="75000"/>
                </a:schemeClr>
              </a:gs>
              <a:gs pos="39000">
                <a:schemeClr val="bg1">
                  <a:alpha val="75000"/>
                </a:schemeClr>
              </a:gs>
              <a:gs pos="8000">
                <a:schemeClr val="accent1">
                  <a:alpha val="0"/>
                </a:schemeClr>
              </a:gs>
              <a:gs pos="9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9502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E3C46DD9-9A8F-411D-B597-946818B71DE8}"/>
              </a:ext>
            </a:extLst>
          </p:cNvPr>
          <p:cNvGrpSpPr/>
          <p:nvPr userDrawn="1"/>
        </p:nvGrpSpPr>
        <p:grpSpPr>
          <a:xfrm>
            <a:off x="0" y="6597853"/>
            <a:ext cx="12192000" cy="260147"/>
            <a:chOff x="4379494" y="697832"/>
            <a:chExt cx="2586787" cy="168442"/>
          </a:xfrm>
        </p:grpSpPr>
        <p:sp>
          <p:nvSpPr>
            <p:cNvPr id="6" name="Rectangle 5">
              <a:extLst>
                <a:ext uri="{FF2B5EF4-FFF2-40B4-BE49-F238E27FC236}">
                  <a16:creationId xmlns:a16="http://schemas.microsoft.com/office/drawing/2014/main" id="{E6E330ED-CBD0-49D6-96D9-8A0C1C4518A4}"/>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a16="http://schemas.microsoft.com/office/drawing/2014/main" id="{7D028152-6864-487D-B9D6-395800F0CC7C}"/>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57E5C8F6-620C-4584-AE0A-5E4F2E6565C5}"/>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a:extLst>
                <a:ext uri="{FF2B5EF4-FFF2-40B4-BE49-F238E27FC236}">
                  <a16:creationId xmlns:a16="http://schemas.microsoft.com/office/drawing/2014/main" id="{B5925AB1-BE47-453E-8EF4-924465289B54}"/>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a:extLst>
                <a:ext uri="{FF2B5EF4-FFF2-40B4-BE49-F238E27FC236}">
                  <a16:creationId xmlns:a16="http://schemas.microsoft.com/office/drawing/2014/main" id="{68FC2FC1-F83A-44D6-9D9A-A61E40D3B973}"/>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 name="Rectangle 2">
            <a:extLst>
              <a:ext uri="{FF2B5EF4-FFF2-40B4-BE49-F238E27FC236}">
                <a16:creationId xmlns:a16="http://schemas.microsoft.com/office/drawing/2014/main" id="{BC8EC325-CE62-415E-834A-7F70F7855117}"/>
              </a:ext>
            </a:extLst>
          </p:cNvPr>
          <p:cNvSpPr/>
          <p:nvPr userDrawn="1"/>
        </p:nvSpPr>
        <p:spPr>
          <a:xfrm flipV="1">
            <a:off x="0" y="3726714"/>
            <a:ext cx="176212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28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52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96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12A631-1449-458D-8F7A-DD74ACB1BF08}"/>
              </a:ext>
            </a:extLst>
          </p:cNvPr>
          <p:cNvSpPr/>
          <p:nvPr userDrawn="1"/>
        </p:nvSpPr>
        <p:spPr>
          <a:xfrm>
            <a:off x="0" y="2858807"/>
            <a:ext cx="12191999" cy="2204134"/>
          </a:xfrm>
          <a:prstGeom prst="rect">
            <a:avLst/>
          </a:prstGeom>
          <a:gradFill flip="none" rotWithShape="1">
            <a:gsLst>
              <a:gs pos="74000">
                <a:schemeClr val="accent6">
                  <a:alpha val="70000"/>
                </a:schemeClr>
              </a:gs>
              <a:gs pos="45000">
                <a:schemeClr val="accent6">
                  <a:alpha val="75000"/>
                </a:schemeClr>
              </a:gs>
              <a:gs pos="8000">
                <a:schemeClr val="accent1">
                  <a:alpha val="0"/>
                </a:schemeClr>
              </a:gs>
              <a:gs pos="9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 name="Graphic 14">
            <a:extLst>
              <a:ext uri="{FF2B5EF4-FFF2-40B4-BE49-F238E27FC236}">
                <a16:creationId xmlns:a16="http://schemas.microsoft.com/office/drawing/2014/main" id="{EB6248EF-B06C-43D0-91E9-33C54CEB5B7B}"/>
              </a:ext>
            </a:extLst>
          </p:cNvPr>
          <p:cNvGrpSpPr/>
          <p:nvPr userDrawn="1"/>
        </p:nvGrpSpPr>
        <p:grpSpPr>
          <a:xfrm>
            <a:off x="753445" y="2639304"/>
            <a:ext cx="4261727" cy="3351921"/>
            <a:chOff x="2444748" y="555045"/>
            <a:chExt cx="7282048" cy="5727454"/>
          </a:xfrm>
        </p:grpSpPr>
        <p:sp>
          <p:nvSpPr>
            <p:cNvPr id="3" name="Freeform: Shape 2">
              <a:extLst>
                <a:ext uri="{FF2B5EF4-FFF2-40B4-BE49-F238E27FC236}">
                  <a16:creationId xmlns:a16="http://schemas.microsoft.com/office/drawing/2014/main" id="{F4296F62-9662-4403-9A1B-140DFC6CEF6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EC151A04-4E35-4F1C-99AA-68E3920CDF5B}"/>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6924EC27-EA8E-48AC-B3BA-B86C7B65024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F88730B-3EDA-490F-8B6F-5357A5EF0ECA}"/>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8AAC3D30-A9EC-437B-BAEC-5158F5227067}"/>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1460114B-7023-4F6E-B074-79932670ADDE}"/>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AC2F032-DFD7-46FF-8CCA-E33896C690D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DDB5B76-DE90-4CC7-A371-1C02A86AF779}"/>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Picture Placeholder 2">
            <a:extLst>
              <a:ext uri="{FF2B5EF4-FFF2-40B4-BE49-F238E27FC236}">
                <a16:creationId xmlns:a16="http://schemas.microsoft.com/office/drawing/2014/main" id="{D01CFF7D-B6F4-4B1B-9C6A-AB93A7AA88C1}"/>
              </a:ext>
            </a:extLst>
          </p:cNvPr>
          <p:cNvSpPr>
            <a:spLocks noGrp="1"/>
          </p:cNvSpPr>
          <p:nvPr>
            <p:ph type="pic" idx="10" hasCustomPrompt="1"/>
          </p:nvPr>
        </p:nvSpPr>
        <p:spPr>
          <a:xfrm>
            <a:off x="930752" y="2858807"/>
            <a:ext cx="3907112" cy="2186648"/>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65744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C54D7FD-BDA4-445B-8877-80F2FB48F04C}"/>
              </a:ext>
            </a:extLst>
          </p:cNvPr>
          <p:cNvSpPr/>
          <p:nvPr userDrawn="1"/>
        </p:nvSpPr>
        <p:spPr>
          <a:xfrm>
            <a:off x="292770" y="312821"/>
            <a:ext cx="7503694" cy="6304547"/>
          </a:xfrm>
          <a:custGeom>
            <a:avLst/>
            <a:gdLst>
              <a:gd name="connsiteX0" fmla="*/ 0 w 8066763"/>
              <a:gd name="connsiteY0" fmla="*/ 0 h 6304547"/>
              <a:gd name="connsiteX1" fmla="*/ 8066763 w 8066763"/>
              <a:gd name="connsiteY1" fmla="*/ 0 h 6304547"/>
              <a:gd name="connsiteX2" fmla="*/ 5597407 w 8066763"/>
              <a:gd name="connsiteY2" fmla="*/ 6304547 h 6304547"/>
              <a:gd name="connsiteX3" fmla="*/ 0 w 8066763"/>
              <a:gd name="connsiteY3" fmla="*/ 6304547 h 6304547"/>
            </a:gdLst>
            <a:ahLst/>
            <a:cxnLst>
              <a:cxn ang="0">
                <a:pos x="connsiteX0" y="connsiteY0"/>
              </a:cxn>
              <a:cxn ang="0">
                <a:pos x="connsiteX1" y="connsiteY1"/>
              </a:cxn>
              <a:cxn ang="0">
                <a:pos x="connsiteX2" y="connsiteY2"/>
              </a:cxn>
              <a:cxn ang="0">
                <a:pos x="connsiteX3" y="connsiteY3"/>
              </a:cxn>
            </a:cxnLst>
            <a:rect l="l" t="t" r="r" b="b"/>
            <a:pathLst>
              <a:path w="8066763" h="6304547">
                <a:moveTo>
                  <a:pt x="0" y="0"/>
                </a:moveTo>
                <a:lnTo>
                  <a:pt x="8066763" y="0"/>
                </a:lnTo>
                <a:lnTo>
                  <a:pt x="5597407" y="6304547"/>
                </a:lnTo>
                <a:lnTo>
                  <a:pt x="0" y="6304547"/>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07084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2BCD1B-947D-4365-BA3B-0F1EDC7713CD}"/>
              </a:ext>
            </a:extLst>
          </p:cNvPr>
          <p:cNvSpPr/>
          <p:nvPr userDrawn="1"/>
        </p:nvSpPr>
        <p:spPr>
          <a:xfrm>
            <a:off x="0" y="2528260"/>
            <a:ext cx="12192000" cy="1801480"/>
          </a:xfrm>
          <a:prstGeom prst="rect">
            <a:avLst/>
          </a:prstGeom>
          <a:gradFill>
            <a:gsLst>
              <a:gs pos="66000">
                <a:schemeClr val="accent3"/>
              </a:gs>
              <a:gs pos="33000">
                <a:schemeClr val="accent2"/>
              </a:gs>
              <a:gs pos="0">
                <a:schemeClr val="accent1"/>
              </a:gs>
              <a:gs pos="96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cs typeface="Arial" pitchFamily="34" charset="0"/>
            </a:endParaRPr>
          </a:p>
        </p:txBody>
      </p:sp>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
        <p:nvSpPr>
          <p:cNvPr id="16" name="Freeform: Shape 15">
            <a:extLst>
              <a:ext uri="{FF2B5EF4-FFF2-40B4-BE49-F238E27FC236}">
                <a16:creationId xmlns:a16="http://schemas.microsoft.com/office/drawing/2014/main" id="{238E336C-CBC6-405B-A2D0-832A210015D9}"/>
              </a:ext>
            </a:extLst>
          </p:cNvPr>
          <p:cNvSpPr/>
          <p:nvPr userDrawn="1"/>
        </p:nvSpPr>
        <p:spPr>
          <a:xfrm rot="10800000">
            <a:off x="0" y="577086"/>
            <a:ext cx="10468344" cy="1826128"/>
          </a:xfrm>
          <a:custGeom>
            <a:avLst/>
            <a:gdLst>
              <a:gd name="connsiteX0" fmla="*/ 1829628 w 10468344"/>
              <a:gd name="connsiteY0" fmla="*/ 1826128 h 1826128"/>
              <a:gd name="connsiteX1" fmla="*/ 0 w 10468344"/>
              <a:gd name="connsiteY1" fmla="*/ 25683 h 1826128"/>
              <a:gd name="connsiteX2" fmla="*/ 5529 w 10468344"/>
              <a:gd name="connsiteY2" fmla="*/ 20065 h 1826128"/>
              <a:gd name="connsiteX3" fmla="*/ 229959 w 10468344"/>
              <a:gd name="connsiteY3" fmla="*/ 20064 h 1826128"/>
              <a:gd name="connsiteX4" fmla="*/ 1829436 w 10468344"/>
              <a:gd name="connsiteY4" fmla="*/ 1594029 h 1826128"/>
              <a:gd name="connsiteX5" fmla="*/ 3443085 w 10468344"/>
              <a:gd name="connsiteY5" fmla="*/ 6119 h 1826128"/>
              <a:gd name="connsiteX6" fmla="*/ 3444974 w 10468344"/>
              <a:gd name="connsiteY6" fmla="*/ 8038 h 1826128"/>
              <a:gd name="connsiteX7" fmla="*/ 3444974 w 10468344"/>
              <a:gd name="connsiteY7" fmla="*/ 0 h 1826128"/>
              <a:gd name="connsiteX8" fmla="*/ 10468344 w 10468344"/>
              <a:gd name="connsiteY8" fmla="*/ 0 h 1826128"/>
              <a:gd name="connsiteX9" fmla="*/ 10468344 w 10468344"/>
              <a:gd name="connsiteY9" fmla="*/ 165298 h 1826128"/>
              <a:gd name="connsiteX10" fmla="*/ 3516995 w 10468344"/>
              <a:gd name="connsiteY10" fmla="*/ 165298 h 1826128"/>
              <a:gd name="connsiteX11" fmla="*/ 1877405 w 10468344"/>
              <a:gd name="connsiteY11" fmla="*/ 1778735 h 1826128"/>
              <a:gd name="connsiteX12" fmla="*/ 1876835 w 10468344"/>
              <a:gd name="connsiteY12" fmla="*/ 1778156 h 182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68344" h="1826128">
                <a:moveTo>
                  <a:pt x="1829628" y="1826128"/>
                </a:moveTo>
                <a:lnTo>
                  <a:pt x="0" y="25683"/>
                </a:lnTo>
                <a:lnTo>
                  <a:pt x="5529" y="20065"/>
                </a:lnTo>
                <a:lnTo>
                  <a:pt x="229959" y="20064"/>
                </a:lnTo>
                <a:lnTo>
                  <a:pt x="1829436" y="1594029"/>
                </a:lnTo>
                <a:lnTo>
                  <a:pt x="3443085" y="6119"/>
                </a:lnTo>
                <a:lnTo>
                  <a:pt x="3444974" y="8038"/>
                </a:lnTo>
                <a:lnTo>
                  <a:pt x="3444974" y="0"/>
                </a:lnTo>
                <a:lnTo>
                  <a:pt x="10468344" y="0"/>
                </a:lnTo>
                <a:lnTo>
                  <a:pt x="10468344" y="165298"/>
                </a:lnTo>
                <a:lnTo>
                  <a:pt x="3516995" y="165298"/>
                </a:lnTo>
                <a:lnTo>
                  <a:pt x="1877405" y="1778735"/>
                </a:lnTo>
                <a:lnTo>
                  <a:pt x="1876835" y="1778156"/>
                </a:lnTo>
                <a:close/>
              </a:path>
            </a:pathLst>
          </a:custGeom>
          <a:gradFill flip="none" rotWithShape="1">
            <a:gsLst>
              <a:gs pos="66000">
                <a:schemeClr val="accent3"/>
              </a:gs>
              <a:gs pos="33000">
                <a:schemeClr val="accent2"/>
              </a:gs>
              <a:gs pos="0">
                <a:schemeClr val="accent1"/>
              </a:gs>
              <a:gs pos="96000">
                <a:schemeClr val="accent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cs typeface="Arial" pitchFamily="34" charset="0"/>
            </a:endParaRPr>
          </a:p>
        </p:txBody>
      </p:sp>
      <p:sp>
        <p:nvSpPr>
          <p:cNvPr id="17" name="Freeform: Shape 16">
            <a:extLst>
              <a:ext uri="{FF2B5EF4-FFF2-40B4-BE49-F238E27FC236}">
                <a16:creationId xmlns:a16="http://schemas.microsoft.com/office/drawing/2014/main" id="{4455CBD1-32B3-430C-B34D-CDAE19AD0ABC}"/>
              </a:ext>
            </a:extLst>
          </p:cNvPr>
          <p:cNvSpPr/>
          <p:nvPr userDrawn="1"/>
        </p:nvSpPr>
        <p:spPr>
          <a:xfrm>
            <a:off x="6799271" y="4451549"/>
            <a:ext cx="5392729" cy="1832749"/>
          </a:xfrm>
          <a:custGeom>
            <a:avLst/>
            <a:gdLst>
              <a:gd name="connsiteX0" fmla="*/ 3456032 w 5392729"/>
              <a:gd name="connsiteY0" fmla="*/ 0 h 1832749"/>
              <a:gd name="connsiteX1" fmla="*/ 3461074 w 5392729"/>
              <a:gd name="connsiteY1" fmla="*/ 5124 h 1832749"/>
              <a:gd name="connsiteX2" fmla="*/ 3461074 w 5392729"/>
              <a:gd name="connsiteY2" fmla="*/ 2963 h 1832749"/>
              <a:gd name="connsiteX3" fmla="*/ 5392729 w 5392729"/>
              <a:gd name="connsiteY3" fmla="*/ 2963 h 1832749"/>
              <a:gd name="connsiteX4" fmla="*/ 5392729 w 5392729"/>
              <a:gd name="connsiteY4" fmla="*/ 168261 h 1832749"/>
              <a:gd name="connsiteX5" fmla="*/ 3520712 w 5392729"/>
              <a:gd name="connsiteY5" fmla="*/ 168261 h 1832749"/>
              <a:gd name="connsiteX6" fmla="*/ 1877406 w 5392729"/>
              <a:gd name="connsiteY6" fmla="*/ 1785355 h 1832749"/>
              <a:gd name="connsiteX7" fmla="*/ 1876837 w 5392729"/>
              <a:gd name="connsiteY7" fmla="*/ 1784777 h 1832749"/>
              <a:gd name="connsiteX8" fmla="*/ 1829630 w 5392729"/>
              <a:gd name="connsiteY8" fmla="*/ 1832749 h 1832749"/>
              <a:gd name="connsiteX9" fmla="*/ 0 w 5392729"/>
              <a:gd name="connsiteY9" fmla="*/ 32302 h 1832749"/>
              <a:gd name="connsiteX10" fmla="*/ 5528 w 5392729"/>
              <a:gd name="connsiteY10" fmla="*/ 26684 h 1832749"/>
              <a:gd name="connsiteX11" fmla="*/ 229959 w 5392729"/>
              <a:gd name="connsiteY11" fmla="*/ 26683 h 1832749"/>
              <a:gd name="connsiteX12" fmla="*/ 1829438 w 5392729"/>
              <a:gd name="connsiteY12" fmla="*/ 1600649 h 183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2729" h="1832749">
                <a:moveTo>
                  <a:pt x="3456032" y="0"/>
                </a:moveTo>
                <a:lnTo>
                  <a:pt x="3461074" y="5124"/>
                </a:lnTo>
                <a:lnTo>
                  <a:pt x="3461074" y="2963"/>
                </a:lnTo>
                <a:lnTo>
                  <a:pt x="5392729" y="2963"/>
                </a:lnTo>
                <a:lnTo>
                  <a:pt x="5392729" y="168261"/>
                </a:lnTo>
                <a:lnTo>
                  <a:pt x="3520712" y="168261"/>
                </a:lnTo>
                <a:lnTo>
                  <a:pt x="1877406" y="1785355"/>
                </a:lnTo>
                <a:lnTo>
                  <a:pt x="1876837" y="1784777"/>
                </a:lnTo>
                <a:lnTo>
                  <a:pt x="1829630" y="1832749"/>
                </a:lnTo>
                <a:lnTo>
                  <a:pt x="0" y="32302"/>
                </a:lnTo>
                <a:lnTo>
                  <a:pt x="5528" y="26684"/>
                </a:lnTo>
                <a:lnTo>
                  <a:pt x="229959" y="26683"/>
                </a:lnTo>
                <a:lnTo>
                  <a:pt x="1829438" y="1600649"/>
                </a:lnTo>
                <a:close/>
              </a:path>
            </a:pathLst>
          </a:custGeom>
          <a:gradFill>
            <a:gsLst>
              <a:gs pos="66000">
                <a:schemeClr val="accent3"/>
              </a:gs>
              <a:gs pos="33000">
                <a:schemeClr val="accent2"/>
              </a:gs>
              <a:gs pos="0">
                <a:schemeClr val="accent1"/>
              </a:gs>
              <a:gs pos="96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cs typeface="Arial" pitchFamily="34" charset="0"/>
            </a:endParaRPr>
          </a:p>
        </p:txBody>
      </p:sp>
    </p:spTree>
    <p:extLst>
      <p:ext uri="{BB962C8B-B14F-4D97-AF65-F5344CB8AC3E}">
        <p14:creationId xmlns:p14="http://schemas.microsoft.com/office/powerpoint/2010/main" val="13718799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8" r:id="rId1"/>
    <p:sldLayoutId id="2147483742" r:id="rId2"/>
    <p:sldLayoutId id="2147483740" r:id="rId3"/>
    <p:sldLayoutId id="2147483737" r:id="rId4"/>
    <p:sldLayoutId id="2147483736" r:id="rId5"/>
    <p:sldLayoutId id="2147483739" r:id="rId6"/>
    <p:sldLayoutId id="2147483745" r:id="rId7"/>
    <p:sldLayoutId id="2147483746" r:id="rId8"/>
    <p:sldLayoutId id="2147483743" r:id="rId9"/>
    <p:sldLayoutId id="2147483748" r:id="rId10"/>
    <p:sldLayoutId id="2147483750" r:id="rId1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221F751-3C5B-4561-AD14-8637C5B66736}"/>
              </a:ext>
            </a:extLst>
          </p:cNvPr>
          <p:cNvSpPr txBox="1"/>
          <p:nvPr/>
        </p:nvSpPr>
        <p:spPr>
          <a:xfrm>
            <a:off x="0" y="5547520"/>
            <a:ext cx="12192000" cy="1538883"/>
          </a:xfrm>
          <a:prstGeom prst="rect">
            <a:avLst/>
          </a:prstGeom>
          <a:noFill/>
        </p:spPr>
        <p:txBody>
          <a:bodyPr wrap="square" rtlCol="0" anchor="ctr">
            <a:spAutoFit/>
          </a:bodyPr>
          <a:lstStyle/>
          <a:p>
            <a:pPr algn="ctr"/>
            <a:r>
              <a:rPr lang="en-GB" sz="4000" b="1" dirty="0">
                <a:solidFill>
                  <a:schemeClr val="bg1"/>
                </a:solidFill>
                <a:effectLst/>
                <a:latin typeface="Cambria" panose="02040503050406030204" pitchFamily="18" charset="0"/>
              </a:rPr>
              <a:t>Business and the Business Environment </a:t>
            </a:r>
            <a:endParaRPr lang="en-GB" sz="4000" b="1" dirty="0">
              <a:solidFill>
                <a:schemeClr val="bg1"/>
              </a:solidFill>
              <a:latin typeface="Cambria" panose="02040503050406030204" pitchFamily="18" charset="0"/>
            </a:endParaRPr>
          </a:p>
          <a:p>
            <a:pPr algn="ctr"/>
            <a:endParaRPr lang="ko-KR" altLang="en-US" sz="5400" dirty="0">
              <a:solidFill>
                <a:schemeClr val="bg1"/>
              </a:solidFill>
              <a:cs typeface="Arial" pitchFamily="34" charset="0"/>
            </a:endParaRPr>
          </a:p>
        </p:txBody>
      </p:sp>
      <p:sp>
        <p:nvSpPr>
          <p:cNvPr id="2" name="TextBox 1">
            <a:extLst>
              <a:ext uri="{FF2B5EF4-FFF2-40B4-BE49-F238E27FC236}">
                <a16:creationId xmlns:a16="http://schemas.microsoft.com/office/drawing/2014/main" id="{5B24738F-CB80-8A48-8AFD-DF61118E37F6}"/>
              </a:ext>
            </a:extLst>
          </p:cNvPr>
          <p:cNvSpPr txBox="1"/>
          <p:nvPr/>
        </p:nvSpPr>
        <p:spPr>
          <a:xfrm>
            <a:off x="9434945" y="304800"/>
            <a:ext cx="2864887" cy="369332"/>
          </a:xfrm>
          <a:prstGeom prst="rect">
            <a:avLst/>
          </a:prstGeom>
          <a:noFill/>
        </p:spPr>
        <p:txBody>
          <a:bodyPr wrap="none" rtlCol="0">
            <a:spAutoFit/>
          </a:bodyPr>
          <a:lstStyle/>
          <a:p>
            <a:r>
              <a:rPr lang="en-PK" dirty="0">
                <a:solidFill>
                  <a:schemeClr val="bg1"/>
                </a:solidFill>
              </a:rPr>
              <a:t>LEARNING OUTCOME 2 </a:t>
            </a:r>
          </a:p>
        </p:txBody>
      </p:sp>
    </p:spTree>
    <p:extLst>
      <p:ext uri="{BB962C8B-B14F-4D97-AF65-F5344CB8AC3E}">
        <p14:creationId xmlns:p14="http://schemas.microsoft.com/office/powerpoint/2010/main" val="173652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FCF2E1-C358-FF49-8270-6BBB4DCE0E05}"/>
              </a:ext>
            </a:extLst>
          </p:cNvPr>
          <p:cNvSpPr txBox="1"/>
          <p:nvPr/>
        </p:nvSpPr>
        <p:spPr>
          <a:xfrm>
            <a:off x="220133" y="135466"/>
            <a:ext cx="10284867" cy="523220"/>
          </a:xfrm>
          <a:prstGeom prst="rect">
            <a:avLst/>
          </a:prstGeom>
          <a:noFill/>
        </p:spPr>
        <p:txBody>
          <a:bodyPr wrap="none" rtlCol="0">
            <a:spAutoFit/>
          </a:bodyPr>
          <a:lstStyle/>
          <a:p>
            <a:r>
              <a:rPr lang="en-GB" sz="2800" b="1" i="0" dirty="0">
                <a:solidFill>
                  <a:srgbClr val="374151"/>
                </a:solidFill>
                <a:effectLst/>
                <a:latin typeface="Cambria" panose="02040503050406030204" pitchFamily="18" charset="0"/>
              </a:rPr>
              <a:t>Here are some specific roles of HRM within an organizational </a:t>
            </a:r>
            <a:endParaRPr lang="en-PK" sz="2800" b="1" dirty="0">
              <a:latin typeface="Cambria" panose="02040503050406030204" pitchFamily="18" charset="0"/>
            </a:endParaRPr>
          </a:p>
        </p:txBody>
      </p:sp>
      <p:pic>
        <p:nvPicPr>
          <p:cNvPr id="5" name="Picture 4">
            <a:extLst>
              <a:ext uri="{FF2B5EF4-FFF2-40B4-BE49-F238E27FC236}">
                <a16:creationId xmlns:a16="http://schemas.microsoft.com/office/drawing/2014/main" id="{A16A9BA9-CBA6-B643-B31E-7A21B46DC623}"/>
              </a:ext>
            </a:extLst>
          </p:cNvPr>
          <p:cNvPicPr>
            <a:picLocks noChangeAspect="1"/>
          </p:cNvPicPr>
          <p:nvPr/>
        </p:nvPicPr>
        <p:blipFill rotWithShape="1">
          <a:blip r:embed="rId2">
            <a:alphaModFix amt="20000"/>
          </a:blip>
          <a:srcRect l="34375" t="-72636" r="33681" b="72636"/>
          <a:stretch/>
        </p:blipFill>
        <p:spPr>
          <a:xfrm>
            <a:off x="2861733" y="-3714410"/>
            <a:ext cx="6908800" cy="8222971"/>
          </a:xfrm>
          <a:prstGeom prst="rect">
            <a:avLst/>
          </a:prstGeom>
        </p:spPr>
      </p:pic>
      <p:sp>
        <p:nvSpPr>
          <p:cNvPr id="4" name="TextBox 3">
            <a:extLst>
              <a:ext uri="{FF2B5EF4-FFF2-40B4-BE49-F238E27FC236}">
                <a16:creationId xmlns:a16="http://schemas.microsoft.com/office/drawing/2014/main" id="{D84483B4-96A7-4748-873E-EEF5EFCEA952}"/>
              </a:ext>
            </a:extLst>
          </p:cNvPr>
          <p:cNvSpPr txBox="1"/>
          <p:nvPr/>
        </p:nvSpPr>
        <p:spPr>
          <a:xfrm>
            <a:off x="50800" y="874779"/>
            <a:ext cx="12141200" cy="5847755"/>
          </a:xfrm>
          <a:prstGeom prst="rect">
            <a:avLst/>
          </a:prstGeom>
          <a:noFill/>
        </p:spPr>
        <p:txBody>
          <a:bodyPr wrap="square" rtlCol="0">
            <a:spAutoFit/>
          </a:bodyPr>
          <a:lstStyle/>
          <a:p>
            <a:pPr algn="l">
              <a:buFont typeface="+mj-lt"/>
              <a:buAutoNum type="arabicPeriod"/>
            </a:pPr>
            <a:r>
              <a:rPr lang="en-GB" sz="2800" b="1" i="0" dirty="0">
                <a:solidFill>
                  <a:srgbClr val="374151"/>
                </a:solidFill>
                <a:effectLst/>
                <a:latin typeface="Cambria" panose="02040503050406030204" pitchFamily="18" charset="0"/>
              </a:rPr>
              <a:t>Recruitment and selection: </a:t>
            </a:r>
          </a:p>
          <a:p>
            <a:pPr algn="l"/>
            <a:r>
              <a:rPr lang="en-GB" sz="2400" b="0" i="0" dirty="0">
                <a:solidFill>
                  <a:srgbClr val="374151"/>
                </a:solidFill>
                <a:effectLst/>
                <a:latin typeface="Cambria" panose="02040503050406030204" pitchFamily="18" charset="0"/>
              </a:rPr>
              <a:t>HRM is responsible for identifying and attracting the best talent to the organization</a:t>
            </a:r>
          </a:p>
          <a:p>
            <a:pPr algn="l">
              <a:buFont typeface="+mj-lt"/>
              <a:buAutoNum type="arabicPeriod"/>
            </a:pPr>
            <a:endParaRPr lang="en-GB" sz="2400" b="0" i="0" dirty="0">
              <a:solidFill>
                <a:srgbClr val="374151"/>
              </a:solidFill>
              <a:effectLst/>
              <a:latin typeface="Cambria" panose="02040503050406030204" pitchFamily="18" charset="0"/>
            </a:endParaRPr>
          </a:p>
          <a:p>
            <a:pPr algn="l"/>
            <a:r>
              <a:rPr lang="en-GB" sz="2800" b="1" i="0" dirty="0">
                <a:solidFill>
                  <a:srgbClr val="374151"/>
                </a:solidFill>
                <a:effectLst/>
                <a:latin typeface="Cambria" panose="02040503050406030204" pitchFamily="18" charset="0"/>
              </a:rPr>
              <a:t>2.Training and development:</a:t>
            </a:r>
          </a:p>
          <a:p>
            <a:pPr algn="l"/>
            <a:r>
              <a:rPr lang="en-GB" sz="2400" b="0" i="0" dirty="0">
                <a:solidFill>
                  <a:srgbClr val="374151"/>
                </a:solidFill>
                <a:effectLst/>
                <a:latin typeface="Cambria" panose="02040503050406030204" pitchFamily="18" charset="0"/>
              </a:rPr>
              <a:t> HRM is responsible for developing and implementing training and development programs that enhance employees' skills, knowledge, and abilities. </a:t>
            </a:r>
          </a:p>
          <a:p>
            <a:pPr algn="l">
              <a:buFont typeface="+mj-lt"/>
              <a:buAutoNum type="arabicPeriod"/>
            </a:pPr>
            <a:endParaRPr lang="en-GB" sz="2400" b="0" i="0" dirty="0">
              <a:solidFill>
                <a:srgbClr val="374151"/>
              </a:solidFill>
              <a:effectLst/>
              <a:latin typeface="Cambria" panose="02040503050406030204" pitchFamily="18" charset="0"/>
            </a:endParaRPr>
          </a:p>
          <a:p>
            <a:pPr algn="l"/>
            <a:r>
              <a:rPr lang="en-GB" sz="2400" b="1" i="0" dirty="0">
                <a:solidFill>
                  <a:srgbClr val="374151"/>
                </a:solidFill>
                <a:effectLst/>
                <a:latin typeface="Cambria" panose="02040503050406030204" pitchFamily="18" charset="0"/>
              </a:rPr>
              <a:t>3.</a:t>
            </a:r>
            <a:r>
              <a:rPr lang="en-GB" sz="2800" b="1" i="0" dirty="0">
                <a:solidFill>
                  <a:srgbClr val="374151"/>
                </a:solidFill>
                <a:effectLst/>
                <a:latin typeface="Cambria" panose="02040503050406030204" pitchFamily="18" charset="0"/>
              </a:rPr>
              <a:t>Performance management</a:t>
            </a:r>
            <a:r>
              <a:rPr lang="en-GB" sz="2800" b="0" i="0" dirty="0">
                <a:solidFill>
                  <a:srgbClr val="374151"/>
                </a:solidFill>
                <a:effectLst/>
                <a:latin typeface="Cambria" panose="02040503050406030204" pitchFamily="18" charset="0"/>
              </a:rPr>
              <a:t>:</a:t>
            </a:r>
          </a:p>
          <a:p>
            <a:pPr algn="l"/>
            <a:r>
              <a:rPr lang="en-GB" sz="2400" b="0" i="0" dirty="0">
                <a:solidFill>
                  <a:srgbClr val="374151"/>
                </a:solidFill>
                <a:effectLst/>
                <a:latin typeface="Cambria" panose="02040503050406030204" pitchFamily="18" charset="0"/>
              </a:rPr>
              <a:t> HRM is responsible for designing and implementing performance management processes that align with the organization's goals and objectives</a:t>
            </a:r>
          </a:p>
          <a:p>
            <a:pPr algn="l">
              <a:buFont typeface="+mj-lt"/>
              <a:buAutoNum type="arabicPeriod"/>
            </a:pPr>
            <a:endParaRPr lang="en-GB" sz="2800" b="0" i="0" dirty="0">
              <a:solidFill>
                <a:srgbClr val="374151"/>
              </a:solidFill>
              <a:effectLst/>
              <a:latin typeface="Cambria" panose="02040503050406030204" pitchFamily="18" charset="0"/>
            </a:endParaRPr>
          </a:p>
          <a:p>
            <a:pPr algn="l"/>
            <a:r>
              <a:rPr lang="en-GB" sz="2800" b="1" i="0" dirty="0">
                <a:solidFill>
                  <a:srgbClr val="374151"/>
                </a:solidFill>
                <a:effectLst/>
                <a:latin typeface="Cambria" panose="02040503050406030204" pitchFamily="18" charset="0"/>
              </a:rPr>
              <a:t>4.Compensation and benefits: </a:t>
            </a:r>
          </a:p>
          <a:p>
            <a:pPr algn="l"/>
            <a:r>
              <a:rPr lang="en-GB" sz="2400" b="0" i="0" dirty="0">
                <a:solidFill>
                  <a:srgbClr val="374151"/>
                </a:solidFill>
                <a:effectLst/>
                <a:latin typeface="Cambria" panose="02040503050406030204" pitchFamily="18" charset="0"/>
              </a:rPr>
              <a:t>HRM is responsible for developing and administering compensation and benefits programs that attract, retain, and motivate employees</a:t>
            </a:r>
          </a:p>
          <a:p>
            <a:endParaRPr lang="en-PK" dirty="0">
              <a:latin typeface="Cambria" panose="02040503050406030204" pitchFamily="18" charset="0"/>
            </a:endParaRPr>
          </a:p>
        </p:txBody>
      </p:sp>
    </p:spTree>
    <p:extLst>
      <p:ext uri="{BB962C8B-B14F-4D97-AF65-F5344CB8AC3E}">
        <p14:creationId xmlns:p14="http://schemas.microsoft.com/office/powerpoint/2010/main" val="57848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288F74D-0DE7-0F45-A4E5-398D80862C93}"/>
              </a:ext>
            </a:extLst>
          </p:cNvPr>
          <p:cNvSpPr txBox="1"/>
          <p:nvPr/>
        </p:nvSpPr>
        <p:spPr>
          <a:xfrm>
            <a:off x="304800" y="1778000"/>
            <a:ext cx="6417734" cy="3046988"/>
          </a:xfrm>
          <a:prstGeom prst="rect">
            <a:avLst/>
          </a:prstGeom>
          <a:noFill/>
        </p:spPr>
        <p:txBody>
          <a:bodyPr wrap="square" rtlCol="0">
            <a:spAutoFit/>
          </a:bodyPr>
          <a:lstStyle/>
          <a:p>
            <a:pPr marL="342900" indent="-342900">
              <a:buFont typeface="Arial" panose="020B0604020202020204" pitchFamily="34" charset="0"/>
              <a:buChar char="•"/>
            </a:pPr>
            <a:r>
              <a:rPr lang="en-GB" sz="2400" b="0" i="0" dirty="0">
                <a:solidFill>
                  <a:srgbClr val="374151"/>
                </a:solidFill>
                <a:effectLst/>
                <a:latin typeface="Cambria" panose="02040503050406030204" pitchFamily="18" charset="0"/>
              </a:rPr>
              <a:t>Operations refer to the core business activities that transform inputs into outputs, products or services.</a:t>
            </a:r>
          </a:p>
          <a:p>
            <a:pPr marL="342900" indent="-342900">
              <a:buFont typeface="Arial" panose="020B0604020202020204" pitchFamily="34" charset="0"/>
              <a:buChar char="•"/>
            </a:pPr>
            <a:r>
              <a:rPr lang="en-GB" sz="2400" b="0" i="0" dirty="0">
                <a:solidFill>
                  <a:srgbClr val="374151"/>
                </a:solidFill>
                <a:effectLst/>
                <a:latin typeface="Cambria" panose="02040503050406030204" pitchFamily="18" charset="0"/>
              </a:rPr>
              <a:t> Operations management plays a vital role in an organizational context by managing the organization's resources effectively and efficiently to produce high-quality products or services.</a:t>
            </a:r>
            <a:endParaRPr lang="en-PK" sz="2400" dirty="0">
              <a:latin typeface="Cambria" panose="02040503050406030204" pitchFamily="18" charset="0"/>
            </a:endParaRPr>
          </a:p>
        </p:txBody>
      </p:sp>
      <p:sp>
        <p:nvSpPr>
          <p:cNvPr id="18" name="TextBox 17">
            <a:extLst>
              <a:ext uri="{FF2B5EF4-FFF2-40B4-BE49-F238E27FC236}">
                <a16:creationId xmlns:a16="http://schemas.microsoft.com/office/drawing/2014/main" id="{EAD0FAAC-A89E-3342-BD88-35330EAFA39A}"/>
              </a:ext>
            </a:extLst>
          </p:cNvPr>
          <p:cNvSpPr txBox="1"/>
          <p:nvPr/>
        </p:nvSpPr>
        <p:spPr>
          <a:xfrm>
            <a:off x="304800" y="329783"/>
            <a:ext cx="7220262" cy="1077218"/>
          </a:xfrm>
          <a:prstGeom prst="rect">
            <a:avLst/>
          </a:prstGeom>
          <a:noFill/>
        </p:spPr>
        <p:txBody>
          <a:bodyPr wrap="square" rtlCol="0">
            <a:spAutoFit/>
          </a:bodyPr>
          <a:lstStyle/>
          <a:p>
            <a:r>
              <a:rPr lang="en-GB" sz="3200" b="1" i="0" dirty="0">
                <a:solidFill>
                  <a:srgbClr val="343541"/>
                </a:solidFill>
                <a:effectLst/>
                <a:latin typeface="Cambria" panose="02040503050406030204" pitchFamily="18" charset="0"/>
              </a:rPr>
              <a:t>Operations within an organisational context and the interrelationships</a:t>
            </a:r>
            <a:endParaRPr lang="en-PK" sz="3200" b="1" dirty="0">
              <a:latin typeface="Cambria" panose="02040503050406030204" pitchFamily="18" charset="0"/>
            </a:endParaRPr>
          </a:p>
        </p:txBody>
      </p:sp>
    </p:spTree>
    <p:extLst>
      <p:ext uri="{BB962C8B-B14F-4D97-AF65-F5344CB8AC3E}">
        <p14:creationId xmlns:p14="http://schemas.microsoft.com/office/powerpoint/2010/main" val="43600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560" y="421423"/>
            <a:ext cx="11573197" cy="724247"/>
          </a:xfrm>
        </p:spPr>
        <p:txBody>
          <a:bodyPr>
            <a:normAutofit fontScale="25000" lnSpcReduction="20000"/>
          </a:bodyPr>
          <a:lstStyle/>
          <a:p>
            <a:pPr algn="l"/>
            <a:r>
              <a:rPr lang="en-GB" sz="11200" b="1" i="0" dirty="0">
                <a:solidFill>
                  <a:srgbClr val="374151"/>
                </a:solidFill>
                <a:effectLst/>
                <a:latin typeface="Cambria" panose="02040503050406030204" pitchFamily="18" charset="0"/>
              </a:rPr>
              <a:t>Here are some specific roles of operations within an organizational context</a:t>
            </a:r>
            <a:r>
              <a:rPr lang="en-GB" b="0" i="0" dirty="0">
                <a:solidFill>
                  <a:srgbClr val="374151"/>
                </a:solidFill>
                <a:effectLst/>
                <a:latin typeface="Söhne"/>
              </a:rPr>
              <a:t>:</a:t>
            </a:r>
          </a:p>
          <a:p>
            <a:pPr algn="l"/>
            <a:br>
              <a:rPr lang="en-GB" b="0" i="0" dirty="0">
                <a:solidFill>
                  <a:srgbClr val="374151"/>
                </a:solidFill>
                <a:effectLst/>
                <a:latin typeface="Söhne"/>
              </a:rPr>
            </a:br>
            <a:endParaRPr lang="en-GB" b="0" i="0" dirty="0">
              <a:solidFill>
                <a:srgbClr val="374151"/>
              </a:solidFill>
              <a:effectLst/>
              <a:latin typeface="Söhne"/>
            </a:endParaRPr>
          </a:p>
          <a:p>
            <a:endParaRPr lang="en-US" dirty="0"/>
          </a:p>
        </p:txBody>
      </p:sp>
      <p:grpSp>
        <p:nvGrpSpPr>
          <p:cNvPr id="6" name="Group 5">
            <a:extLst>
              <a:ext uri="{FF2B5EF4-FFF2-40B4-BE49-F238E27FC236}">
                <a16:creationId xmlns:a16="http://schemas.microsoft.com/office/drawing/2014/main" id="{B33B3530-5BA4-4C22-A618-0C31895A976B}"/>
              </a:ext>
            </a:extLst>
          </p:cNvPr>
          <p:cNvGrpSpPr/>
          <p:nvPr/>
        </p:nvGrpSpPr>
        <p:grpSpPr>
          <a:xfrm>
            <a:off x="0" y="1043334"/>
            <a:ext cx="724247" cy="724247"/>
            <a:chOff x="1301394" y="1859000"/>
            <a:chExt cx="1044000" cy="1044000"/>
          </a:xfrm>
        </p:grpSpPr>
        <p:sp>
          <p:nvSpPr>
            <p:cNvPr id="7" name="타원 41">
              <a:extLst>
                <a:ext uri="{FF2B5EF4-FFF2-40B4-BE49-F238E27FC236}">
                  <a16:creationId xmlns:a16="http://schemas.microsoft.com/office/drawing/2014/main" id="{D5CA22B3-731E-474E-97E9-EB660277E088}"/>
                </a:ext>
              </a:extLst>
            </p:cNvPr>
            <p:cNvSpPr/>
            <p:nvPr/>
          </p:nvSpPr>
          <p:spPr>
            <a:xfrm rot="10800000">
              <a:off x="1301394" y="1859000"/>
              <a:ext cx="1044000" cy="1044000"/>
            </a:xfrm>
            <a:prstGeom prst="ellipse">
              <a:avLst/>
            </a:prstGeom>
            <a:solidFill>
              <a:schemeClr val="accent1">
                <a:alpha val="4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Oval 10">
              <a:extLst>
                <a:ext uri="{FF2B5EF4-FFF2-40B4-BE49-F238E27FC236}">
                  <a16:creationId xmlns:a16="http://schemas.microsoft.com/office/drawing/2014/main" id="{DABD9A6F-92D8-4B6D-8923-23986EB5B2FB}"/>
                </a:ext>
              </a:extLst>
            </p:cNvPr>
            <p:cNvSpPr/>
            <p:nvPr/>
          </p:nvSpPr>
          <p:spPr>
            <a:xfrm rot="10800000">
              <a:off x="1385808" y="1943414"/>
              <a:ext cx="864000" cy="864000"/>
            </a:xfrm>
            <a:prstGeom prst="ellipse">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grpSp>
      <p:grpSp>
        <p:nvGrpSpPr>
          <p:cNvPr id="12" name="Group 11">
            <a:extLst>
              <a:ext uri="{FF2B5EF4-FFF2-40B4-BE49-F238E27FC236}">
                <a16:creationId xmlns:a16="http://schemas.microsoft.com/office/drawing/2014/main" id="{4B33E771-94DD-41C9-B495-8BE33F4B9342}"/>
              </a:ext>
            </a:extLst>
          </p:cNvPr>
          <p:cNvGrpSpPr/>
          <p:nvPr/>
        </p:nvGrpSpPr>
        <p:grpSpPr>
          <a:xfrm>
            <a:off x="97451" y="4049103"/>
            <a:ext cx="724247" cy="724247"/>
            <a:chOff x="1301394" y="1859000"/>
            <a:chExt cx="1044000" cy="1044000"/>
          </a:xfrm>
        </p:grpSpPr>
        <p:sp>
          <p:nvSpPr>
            <p:cNvPr id="13" name="타원 41">
              <a:extLst>
                <a:ext uri="{FF2B5EF4-FFF2-40B4-BE49-F238E27FC236}">
                  <a16:creationId xmlns:a16="http://schemas.microsoft.com/office/drawing/2014/main" id="{A35CDDFD-895D-4CEB-83F1-D8D08AC9A97F}"/>
                </a:ext>
              </a:extLst>
            </p:cNvPr>
            <p:cNvSpPr/>
            <p:nvPr/>
          </p:nvSpPr>
          <p:spPr>
            <a:xfrm rot="10800000">
              <a:off x="1301394" y="1859000"/>
              <a:ext cx="1044000" cy="1044000"/>
            </a:xfrm>
            <a:prstGeom prst="ellipse">
              <a:avLst/>
            </a:prstGeom>
            <a:solidFill>
              <a:schemeClr val="accent1">
                <a:alpha val="4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Oval 10">
              <a:extLst>
                <a:ext uri="{FF2B5EF4-FFF2-40B4-BE49-F238E27FC236}">
                  <a16:creationId xmlns:a16="http://schemas.microsoft.com/office/drawing/2014/main" id="{860765E7-B1B6-4DAE-90BD-8EDDE5AB209E}"/>
                </a:ext>
              </a:extLst>
            </p:cNvPr>
            <p:cNvSpPr/>
            <p:nvPr/>
          </p:nvSpPr>
          <p:spPr>
            <a:xfrm rot="10800000">
              <a:off x="1385808" y="1943414"/>
              <a:ext cx="864000" cy="864000"/>
            </a:xfrm>
            <a:prstGeom prst="ellipse">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grpSp>
      <p:grpSp>
        <p:nvGrpSpPr>
          <p:cNvPr id="21" name="Group 20">
            <a:extLst>
              <a:ext uri="{FF2B5EF4-FFF2-40B4-BE49-F238E27FC236}">
                <a16:creationId xmlns:a16="http://schemas.microsoft.com/office/drawing/2014/main" id="{FD814786-0950-4233-A574-DA83B846DEAB}"/>
              </a:ext>
            </a:extLst>
          </p:cNvPr>
          <p:cNvGrpSpPr/>
          <p:nvPr/>
        </p:nvGrpSpPr>
        <p:grpSpPr>
          <a:xfrm>
            <a:off x="5716662" y="2989545"/>
            <a:ext cx="724247" cy="724247"/>
            <a:chOff x="9698134" y="1858664"/>
            <a:chExt cx="1044000" cy="1044000"/>
          </a:xfrm>
        </p:grpSpPr>
        <p:sp>
          <p:nvSpPr>
            <p:cNvPr id="22" name="타원 50">
              <a:extLst>
                <a:ext uri="{FF2B5EF4-FFF2-40B4-BE49-F238E27FC236}">
                  <a16:creationId xmlns:a16="http://schemas.microsoft.com/office/drawing/2014/main" id="{FF049152-9C16-4240-B173-0C8C4E48DB95}"/>
                </a:ext>
              </a:extLst>
            </p:cNvPr>
            <p:cNvSpPr/>
            <p:nvPr/>
          </p:nvSpPr>
          <p:spPr>
            <a:xfrm rot="10800000">
              <a:off x="9698134" y="1858664"/>
              <a:ext cx="1044000" cy="1044000"/>
            </a:xfrm>
            <a:prstGeom prst="ellipse">
              <a:avLst/>
            </a:prstGeom>
            <a:solidFill>
              <a:schemeClr val="accent4">
                <a:alpha val="4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Oval 22">
              <a:extLst>
                <a:ext uri="{FF2B5EF4-FFF2-40B4-BE49-F238E27FC236}">
                  <a16:creationId xmlns:a16="http://schemas.microsoft.com/office/drawing/2014/main" id="{80B365F0-7412-40CA-BA0F-45862DF23B7F}"/>
                </a:ext>
              </a:extLst>
            </p:cNvPr>
            <p:cNvSpPr/>
            <p:nvPr/>
          </p:nvSpPr>
          <p:spPr>
            <a:xfrm rot="10800000">
              <a:off x="9782548" y="1943078"/>
              <a:ext cx="864000" cy="864000"/>
            </a:xfrm>
            <a:prstGeom prst="ellipse">
              <a:avLst/>
            </a:prstGeom>
            <a:solidFill>
              <a:schemeClr val="accent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grpSp>
      <p:sp>
        <p:nvSpPr>
          <p:cNvPr id="30" name="Parallelogram 15">
            <a:extLst>
              <a:ext uri="{FF2B5EF4-FFF2-40B4-BE49-F238E27FC236}">
                <a16:creationId xmlns:a16="http://schemas.microsoft.com/office/drawing/2014/main" id="{09B82A4E-DC13-4A05-92D1-B63DFBB98BD3}"/>
              </a:ext>
            </a:extLst>
          </p:cNvPr>
          <p:cNvSpPr/>
          <p:nvPr/>
        </p:nvSpPr>
        <p:spPr>
          <a:xfrm flipH="1">
            <a:off x="196259" y="1256394"/>
            <a:ext cx="323979" cy="32397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Frame 17">
            <a:extLst>
              <a:ext uri="{FF2B5EF4-FFF2-40B4-BE49-F238E27FC236}">
                <a16:creationId xmlns:a16="http://schemas.microsoft.com/office/drawing/2014/main" id="{005BE8E3-271A-493C-B03F-5C13414F20F3}"/>
              </a:ext>
            </a:extLst>
          </p:cNvPr>
          <p:cNvSpPr/>
          <p:nvPr/>
        </p:nvSpPr>
        <p:spPr>
          <a:xfrm>
            <a:off x="306181" y="4257833"/>
            <a:ext cx="299035" cy="29903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4" name="Round Same Side Corner Rectangle 11">
            <a:extLst>
              <a:ext uri="{FF2B5EF4-FFF2-40B4-BE49-F238E27FC236}">
                <a16:creationId xmlns:a16="http://schemas.microsoft.com/office/drawing/2014/main" id="{85B7F80B-B430-4A89-B0F8-A9BCBC49DE43}"/>
              </a:ext>
            </a:extLst>
          </p:cNvPr>
          <p:cNvSpPr>
            <a:spLocks noChangeAspect="1"/>
          </p:cNvSpPr>
          <p:nvPr/>
        </p:nvSpPr>
        <p:spPr>
          <a:xfrm rot="9900000">
            <a:off x="10737634" y="3246700"/>
            <a:ext cx="330084" cy="280343"/>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Oval 21">
            <a:extLst>
              <a:ext uri="{FF2B5EF4-FFF2-40B4-BE49-F238E27FC236}">
                <a16:creationId xmlns:a16="http://schemas.microsoft.com/office/drawing/2014/main" id="{6ADCC708-CB9B-428E-92CB-6AC1AF942E34}"/>
              </a:ext>
            </a:extLst>
          </p:cNvPr>
          <p:cNvSpPr>
            <a:spLocks noChangeAspect="1"/>
          </p:cNvSpPr>
          <p:nvPr/>
        </p:nvSpPr>
        <p:spPr>
          <a:xfrm>
            <a:off x="5904505" y="3162686"/>
            <a:ext cx="317629" cy="32028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10">
            <a:extLst>
              <a:ext uri="{FF2B5EF4-FFF2-40B4-BE49-F238E27FC236}">
                <a16:creationId xmlns:a16="http://schemas.microsoft.com/office/drawing/2014/main" id="{CBFBF659-28F5-485F-AEF9-5E800C8E45B5}"/>
              </a:ext>
            </a:extLst>
          </p:cNvPr>
          <p:cNvSpPr/>
          <p:nvPr/>
        </p:nvSpPr>
        <p:spPr>
          <a:xfrm>
            <a:off x="10800039" y="5207052"/>
            <a:ext cx="219972" cy="291108"/>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38" name="TextBox 37">
            <a:extLst>
              <a:ext uri="{FF2B5EF4-FFF2-40B4-BE49-F238E27FC236}">
                <a16:creationId xmlns:a16="http://schemas.microsoft.com/office/drawing/2014/main" id="{E950DA73-6956-426C-B850-FEA2E4664C94}"/>
              </a:ext>
            </a:extLst>
          </p:cNvPr>
          <p:cNvSpPr txBox="1"/>
          <p:nvPr/>
        </p:nvSpPr>
        <p:spPr>
          <a:xfrm>
            <a:off x="782808" y="1028509"/>
            <a:ext cx="7821546" cy="2000548"/>
          </a:xfrm>
          <a:prstGeom prst="rect">
            <a:avLst/>
          </a:prstGeom>
          <a:noFill/>
        </p:spPr>
        <p:txBody>
          <a:bodyPr wrap="square" rtlCol="0">
            <a:spAutoFit/>
          </a:bodyPr>
          <a:lstStyle/>
          <a:p>
            <a:pPr algn="l">
              <a:buFont typeface="+mj-lt"/>
              <a:buAutoNum type="arabicPeriod"/>
            </a:pPr>
            <a:r>
              <a:rPr lang="en-GB" sz="2400" b="1" i="0" dirty="0">
                <a:solidFill>
                  <a:srgbClr val="374151"/>
                </a:solidFill>
                <a:effectLst/>
                <a:latin typeface="Cambria" panose="02040503050406030204" pitchFamily="18" charset="0"/>
              </a:rPr>
              <a:t>Production planning and control:</a:t>
            </a:r>
          </a:p>
          <a:p>
            <a:pPr algn="l"/>
            <a:r>
              <a:rPr lang="en-GB" sz="2000" b="0" i="0" dirty="0">
                <a:solidFill>
                  <a:srgbClr val="374151"/>
                </a:solidFill>
                <a:effectLst/>
                <a:latin typeface="Cambria" panose="02040503050406030204" pitchFamily="18" charset="0"/>
              </a:rPr>
              <a:t> Operations management is responsible for developing and implementing production plans and schedules that ensure timely and efficient production. Effective production planning and control help to optimize resource utilization, minimize waste and delay, and improve product quality.</a:t>
            </a:r>
          </a:p>
        </p:txBody>
      </p:sp>
      <p:sp>
        <p:nvSpPr>
          <p:cNvPr id="39" name="TextBox 38">
            <a:extLst>
              <a:ext uri="{FF2B5EF4-FFF2-40B4-BE49-F238E27FC236}">
                <a16:creationId xmlns:a16="http://schemas.microsoft.com/office/drawing/2014/main" id="{AE87A30B-D8A6-421D-9E8E-6AF9070CC84D}"/>
              </a:ext>
            </a:extLst>
          </p:cNvPr>
          <p:cNvSpPr txBox="1"/>
          <p:nvPr/>
        </p:nvSpPr>
        <p:spPr>
          <a:xfrm>
            <a:off x="1722255" y="2878256"/>
            <a:ext cx="2614710" cy="276999"/>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 </a:t>
            </a:r>
            <a:endParaRPr lang="ko-KR" altLang="en-US" sz="1200" dirty="0">
              <a:solidFill>
                <a:schemeClr val="tx1">
                  <a:lumMod val="75000"/>
                  <a:lumOff val="25000"/>
                </a:schemeClr>
              </a:solidFill>
              <a:latin typeface="Arial" pitchFamily="34" charset="0"/>
              <a:cs typeface="Arial" pitchFamily="34" charset="0"/>
            </a:endParaRPr>
          </a:p>
        </p:txBody>
      </p:sp>
      <p:sp>
        <p:nvSpPr>
          <p:cNvPr id="3" name="TextBox 2">
            <a:extLst>
              <a:ext uri="{FF2B5EF4-FFF2-40B4-BE49-F238E27FC236}">
                <a16:creationId xmlns:a16="http://schemas.microsoft.com/office/drawing/2014/main" id="{3322D01C-2681-A24A-AA20-8253A5AA61A2}"/>
              </a:ext>
            </a:extLst>
          </p:cNvPr>
          <p:cNvSpPr txBox="1"/>
          <p:nvPr/>
        </p:nvSpPr>
        <p:spPr>
          <a:xfrm>
            <a:off x="880258" y="4134364"/>
            <a:ext cx="5411449" cy="2000548"/>
          </a:xfrm>
          <a:prstGeom prst="rect">
            <a:avLst/>
          </a:prstGeom>
          <a:noFill/>
        </p:spPr>
        <p:txBody>
          <a:bodyPr wrap="square" rtlCol="0">
            <a:spAutoFit/>
          </a:bodyPr>
          <a:lstStyle/>
          <a:p>
            <a:r>
              <a:rPr lang="en-GB" sz="2400" b="1" i="0" dirty="0">
                <a:solidFill>
                  <a:srgbClr val="374151"/>
                </a:solidFill>
                <a:effectLst/>
                <a:latin typeface="Cambria" panose="02040503050406030204" pitchFamily="18" charset="0"/>
              </a:rPr>
              <a:t>2.Inventory management: </a:t>
            </a:r>
          </a:p>
          <a:p>
            <a:r>
              <a:rPr lang="en-GB" sz="2000" b="0" i="0" dirty="0">
                <a:solidFill>
                  <a:srgbClr val="374151"/>
                </a:solidFill>
                <a:effectLst/>
                <a:latin typeface="Cambria" panose="02040503050406030204" pitchFamily="18" charset="0"/>
              </a:rPr>
              <a:t>Operations management is responsible for managing inventory levels, ensuring that there is sufficient inventory to meet customer demand while minimizing inventory holding costs.</a:t>
            </a:r>
            <a:endParaRPr lang="en-PK" sz="2000" dirty="0">
              <a:latin typeface="Cambria" panose="02040503050406030204" pitchFamily="18" charset="0"/>
            </a:endParaRPr>
          </a:p>
        </p:txBody>
      </p:sp>
      <p:sp>
        <p:nvSpPr>
          <p:cNvPr id="46" name="TextBox 45">
            <a:extLst>
              <a:ext uri="{FF2B5EF4-FFF2-40B4-BE49-F238E27FC236}">
                <a16:creationId xmlns:a16="http://schemas.microsoft.com/office/drawing/2014/main" id="{CC727F77-1F03-324A-AE3B-F37AF878DB50}"/>
              </a:ext>
            </a:extLst>
          </p:cNvPr>
          <p:cNvSpPr txBox="1"/>
          <p:nvPr/>
        </p:nvSpPr>
        <p:spPr>
          <a:xfrm rot="5400000">
            <a:off x="8207478" y="1312994"/>
            <a:ext cx="2369880" cy="5844457"/>
          </a:xfrm>
          <a:prstGeom prst="rect">
            <a:avLst/>
          </a:prstGeom>
          <a:noFill/>
        </p:spPr>
        <p:txBody>
          <a:bodyPr vert="vert270" wrap="square" rtlCol="0">
            <a:spAutoFit/>
          </a:bodyPr>
          <a:lstStyle/>
          <a:p>
            <a:r>
              <a:rPr lang="en-GB" sz="2400" b="1" i="0" dirty="0">
                <a:solidFill>
                  <a:srgbClr val="374151"/>
                </a:solidFill>
                <a:effectLst/>
                <a:latin typeface="Cambria" panose="02040503050406030204" pitchFamily="18" charset="0"/>
              </a:rPr>
              <a:t>3.Quality management</a:t>
            </a:r>
            <a:r>
              <a:rPr lang="en-GB" sz="2400" b="0" i="0" dirty="0">
                <a:solidFill>
                  <a:srgbClr val="374151"/>
                </a:solidFill>
                <a:effectLst/>
                <a:latin typeface="Söhne"/>
              </a:rPr>
              <a:t>: </a:t>
            </a:r>
            <a:r>
              <a:rPr lang="en-GB" sz="2000" b="0" i="0" dirty="0">
                <a:solidFill>
                  <a:srgbClr val="374151"/>
                </a:solidFill>
                <a:effectLst/>
                <a:latin typeface="Söhne"/>
              </a:rPr>
              <a:t>Operations management is responsible for ensuring that products or services meet customer requirements and specifications. Effective quality management helps to improve product reliability, reduce defect rates, and enhance customer satisfaction.</a:t>
            </a:r>
          </a:p>
          <a:p>
            <a:endParaRPr lang="en-PK" dirty="0"/>
          </a:p>
        </p:txBody>
      </p:sp>
    </p:spTree>
    <p:extLst>
      <p:ext uri="{BB962C8B-B14F-4D97-AF65-F5344CB8AC3E}">
        <p14:creationId xmlns:p14="http://schemas.microsoft.com/office/powerpoint/2010/main" val="227216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1E1D412-54FF-445F-976D-7B106E172CFE}"/>
              </a:ext>
            </a:extLst>
          </p:cNvPr>
          <p:cNvSpPr/>
          <p:nvPr/>
        </p:nvSpPr>
        <p:spPr>
          <a:xfrm>
            <a:off x="-2951" y="2311041"/>
            <a:ext cx="12192000" cy="4546959"/>
          </a:xfrm>
          <a:prstGeom prst="rect">
            <a:avLst/>
          </a:prstGeom>
          <a:gradFill>
            <a:gsLst>
              <a:gs pos="67000">
                <a:schemeClr val="tx1">
                  <a:lumMod val="75000"/>
                  <a:lumOff val="25000"/>
                </a:schemeClr>
              </a:gs>
              <a:gs pos="33000">
                <a:schemeClr val="tx1">
                  <a:lumMod val="85000"/>
                  <a:lumOff val="15000"/>
                </a:schemeClr>
              </a:gs>
              <a:gs pos="0">
                <a:schemeClr val="tx1">
                  <a:lumMod val="95000"/>
                  <a:lumOff val="5000"/>
                </a:schemeClr>
              </a:gs>
              <a:gs pos="100000">
                <a:schemeClr val="tx1">
                  <a:lumMod val="65000"/>
                  <a:lumOff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3200" b="0" i="0" dirty="0">
                <a:solidFill>
                  <a:schemeClr val="bg1"/>
                </a:solidFill>
                <a:effectLst/>
                <a:latin typeface="Cambria" panose="02040503050406030204" pitchFamily="18" charset="0"/>
              </a:rPr>
              <a:t>Organizational structure refers to the hierarchical arrangement of lines of authority, communications, rights and duties within an organization.</a:t>
            </a:r>
          </a:p>
          <a:p>
            <a:pPr marL="457200" indent="-457200">
              <a:buFont typeface="Arial" panose="020B0604020202020204" pitchFamily="34" charset="0"/>
              <a:buChar char="•"/>
            </a:pPr>
            <a:r>
              <a:rPr lang="en-GB" sz="3200" b="0" i="0" dirty="0">
                <a:solidFill>
                  <a:schemeClr val="bg1"/>
                </a:solidFill>
                <a:effectLst/>
                <a:latin typeface="Cambria" panose="02040503050406030204" pitchFamily="18" charset="0"/>
              </a:rPr>
              <a:t> It defines how roles, power, and responsibilities are assigned and how information flows between different levels of management</a:t>
            </a:r>
            <a:endParaRPr lang="en-US" sz="3200" dirty="0">
              <a:solidFill>
                <a:schemeClr val="bg1"/>
              </a:solidFill>
              <a:latin typeface="Cambria" panose="02040503050406030204" pitchFamily="18" charset="0"/>
            </a:endParaRPr>
          </a:p>
        </p:txBody>
      </p:sp>
      <p:sp>
        <p:nvSpPr>
          <p:cNvPr id="38" name="Freeform: Shape 37">
            <a:extLst>
              <a:ext uri="{FF2B5EF4-FFF2-40B4-BE49-F238E27FC236}">
                <a16:creationId xmlns:a16="http://schemas.microsoft.com/office/drawing/2014/main" id="{899785C7-800C-4216-9253-8126F06FEF20}"/>
              </a:ext>
            </a:extLst>
          </p:cNvPr>
          <p:cNvSpPr>
            <a:spLocks/>
          </p:cNvSpPr>
          <p:nvPr/>
        </p:nvSpPr>
        <p:spPr bwMode="auto">
          <a:xfrm>
            <a:off x="-2951" y="565256"/>
            <a:ext cx="6711481" cy="1745785"/>
          </a:xfrm>
          <a:custGeom>
            <a:avLst/>
            <a:gdLst>
              <a:gd name="connsiteX0" fmla="*/ 1099583 w 4312110"/>
              <a:gd name="connsiteY0" fmla="*/ 0 h 1121663"/>
              <a:gd name="connsiteX1" fmla="*/ 1101609 w 4312110"/>
              <a:gd name="connsiteY1" fmla="*/ 246443 h 1121663"/>
              <a:gd name="connsiteX2" fmla="*/ 1140116 w 4312110"/>
              <a:gd name="connsiteY2" fmla="*/ 326429 h 1121663"/>
              <a:gd name="connsiteX3" fmla="*/ 1142143 w 4312110"/>
              <a:gd name="connsiteY3" fmla="*/ 326429 h 1121663"/>
              <a:gd name="connsiteX4" fmla="*/ 1156330 w 4312110"/>
              <a:gd name="connsiteY4" fmla="*/ 326429 h 1121663"/>
              <a:gd name="connsiteX5" fmla="*/ 1156330 w 4312110"/>
              <a:gd name="connsiteY5" fmla="*/ 350208 h 1121663"/>
              <a:gd name="connsiteX6" fmla="*/ 1156837 w 4312110"/>
              <a:gd name="connsiteY6" fmla="*/ 351019 h 1121663"/>
              <a:gd name="connsiteX7" fmla="*/ 1160383 w 4312110"/>
              <a:gd name="connsiteY7" fmla="*/ 356694 h 1121663"/>
              <a:gd name="connsiteX8" fmla="*/ 1160383 w 4312110"/>
              <a:gd name="connsiteY8" fmla="*/ 471268 h 1121663"/>
              <a:gd name="connsiteX9" fmla="*/ 1162663 w 4312110"/>
              <a:gd name="connsiteY9" fmla="*/ 471268 h 1121663"/>
              <a:gd name="connsiteX10" fmla="*/ 1178624 w 4312110"/>
              <a:gd name="connsiteY10" fmla="*/ 471268 h 1121663"/>
              <a:gd name="connsiteX11" fmla="*/ 1178624 w 4312110"/>
              <a:gd name="connsiteY11" fmla="*/ 611783 h 1121663"/>
              <a:gd name="connsiteX12" fmla="*/ 1180144 w 4312110"/>
              <a:gd name="connsiteY12" fmla="*/ 611513 h 1121663"/>
              <a:gd name="connsiteX13" fmla="*/ 1190784 w 4312110"/>
              <a:gd name="connsiteY13" fmla="*/ 609622 h 1121663"/>
              <a:gd name="connsiteX14" fmla="*/ 1188757 w 4312110"/>
              <a:gd name="connsiteY14" fmla="*/ 698254 h 1121663"/>
              <a:gd name="connsiteX15" fmla="*/ 1190277 w 4312110"/>
              <a:gd name="connsiteY15" fmla="*/ 698525 h 1121663"/>
              <a:gd name="connsiteX16" fmla="*/ 1200917 w 4312110"/>
              <a:gd name="connsiteY16" fmla="*/ 700416 h 1121663"/>
              <a:gd name="connsiteX17" fmla="*/ 1201170 w 4312110"/>
              <a:gd name="connsiteY17" fmla="*/ 701227 h 1121663"/>
              <a:gd name="connsiteX18" fmla="*/ 1202944 w 4312110"/>
              <a:gd name="connsiteY18" fmla="*/ 706902 h 1121663"/>
              <a:gd name="connsiteX19" fmla="*/ 1203704 w 4312110"/>
              <a:gd name="connsiteY19" fmla="*/ 704470 h 1121663"/>
              <a:gd name="connsiteX20" fmla="*/ 1209024 w 4312110"/>
              <a:gd name="connsiteY20" fmla="*/ 687446 h 1121663"/>
              <a:gd name="connsiteX21" fmla="*/ 1210797 w 4312110"/>
              <a:gd name="connsiteY21" fmla="*/ 687446 h 1121663"/>
              <a:gd name="connsiteX22" fmla="*/ 1223211 w 4312110"/>
              <a:gd name="connsiteY22" fmla="*/ 687446 h 1121663"/>
              <a:gd name="connsiteX23" fmla="*/ 1223211 w 4312110"/>
              <a:gd name="connsiteY23" fmla="*/ 719872 h 1121663"/>
              <a:gd name="connsiteX24" fmla="*/ 1224224 w 4312110"/>
              <a:gd name="connsiteY24" fmla="*/ 720413 h 1121663"/>
              <a:gd name="connsiteX25" fmla="*/ 1231318 w 4312110"/>
              <a:gd name="connsiteY25" fmla="*/ 724196 h 1121663"/>
              <a:gd name="connsiteX26" fmla="*/ 1231318 w 4312110"/>
              <a:gd name="connsiteY26" fmla="*/ 725547 h 1121663"/>
              <a:gd name="connsiteX27" fmla="*/ 1231318 w 4312110"/>
              <a:gd name="connsiteY27" fmla="*/ 735005 h 1121663"/>
              <a:gd name="connsiteX28" fmla="*/ 1275905 w 4312110"/>
              <a:gd name="connsiteY28" fmla="*/ 735005 h 1121663"/>
              <a:gd name="connsiteX29" fmla="*/ 1275905 w 4312110"/>
              <a:gd name="connsiteY29" fmla="*/ 736086 h 1121663"/>
              <a:gd name="connsiteX30" fmla="*/ 1275905 w 4312110"/>
              <a:gd name="connsiteY30" fmla="*/ 743652 h 1121663"/>
              <a:gd name="connsiteX31" fmla="*/ 1277931 w 4312110"/>
              <a:gd name="connsiteY31" fmla="*/ 743652 h 1121663"/>
              <a:gd name="connsiteX32" fmla="*/ 1292118 w 4312110"/>
              <a:gd name="connsiteY32" fmla="*/ 743652 h 1121663"/>
              <a:gd name="connsiteX33" fmla="*/ 1292118 w 4312110"/>
              <a:gd name="connsiteY33" fmla="*/ 713387 h 1121663"/>
              <a:gd name="connsiteX34" fmla="*/ 1336705 w 4312110"/>
              <a:gd name="connsiteY34" fmla="*/ 713387 h 1121663"/>
              <a:gd name="connsiteX35" fmla="*/ 1336705 w 4312110"/>
              <a:gd name="connsiteY35" fmla="*/ 712036 h 1121663"/>
              <a:gd name="connsiteX36" fmla="*/ 1336705 w 4312110"/>
              <a:gd name="connsiteY36" fmla="*/ 702578 h 1121663"/>
              <a:gd name="connsiteX37" fmla="*/ 1337719 w 4312110"/>
              <a:gd name="connsiteY37" fmla="*/ 702578 h 1121663"/>
              <a:gd name="connsiteX38" fmla="*/ 1344812 w 4312110"/>
              <a:gd name="connsiteY38" fmla="*/ 702578 h 1121663"/>
              <a:gd name="connsiteX39" fmla="*/ 1344812 w 4312110"/>
              <a:gd name="connsiteY39" fmla="*/ 700687 h 1121663"/>
              <a:gd name="connsiteX40" fmla="*/ 1344812 w 4312110"/>
              <a:gd name="connsiteY40" fmla="*/ 687446 h 1121663"/>
              <a:gd name="connsiteX41" fmla="*/ 1345572 w 4312110"/>
              <a:gd name="connsiteY41" fmla="*/ 687446 h 1121663"/>
              <a:gd name="connsiteX42" fmla="*/ 1350892 w 4312110"/>
              <a:gd name="connsiteY42" fmla="*/ 687446 h 1121663"/>
              <a:gd name="connsiteX43" fmla="*/ 1350892 w 4312110"/>
              <a:gd name="connsiteY43" fmla="*/ 686365 h 1121663"/>
              <a:gd name="connsiteX44" fmla="*/ 1350892 w 4312110"/>
              <a:gd name="connsiteY44" fmla="*/ 678798 h 1121663"/>
              <a:gd name="connsiteX45" fmla="*/ 1352919 w 4312110"/>
              <a:gd name="connsiteY45" fmla="*/ 678798 h 1121663"/>
              <a:gd name="connsiteX46" fmla="*/ 1367106 w 4312110"/>
              <a:gd name="connsiteY46" fmla="*/ 678798 h 1121663"/>
              <a:gd name="connsiteX47" fmla="*/ 1367106 w 4312110"/>
              <a:gd name="connsiteY47" fmla="*/ 679879 h 1121663"/>
              <a:gd name="connsiteX48" fmla="*/ 1367106 w 4312110"/>
              <a:gd name="connsiteY48" fmla="*/ 687446 h 1121663"/>
              <a:gd name="connsiteX49" fmla="*/ 1389399 w 4312110"/>
              <a:gd name="connsiteY49" fmla="*/ 687446 h 1121663"/>
              <a:gd name="connsiteX50" fmla="*/ 1389399 w 4312110"/>
              <a:gd name="connsiteY50" fmla="*/ 685554 h 1121663"/>
              <a:gd name="connsiteX51" fmla="*/ 1389399 w 4312110"/>
              <a:gd name="connsiteY51" fmla="*/ 672313 h 1121663"/>
              <a:gd name="connsiteX52" fmla="*/ 1391173 w 4312110"/>
              <a:gd name="connsiteY52" fmla="*/ 672313 h 1121663"/>
              <a:gd name="connsiteX53" fmla="*/ 1403586 w 4312110"/>
              <a:gd name="connsiteY53" fmla="*/ 672313 h 1121663"/>
              <a:gd name="connsiteX54" fmla="*/ 1403586 w 4312110"/>
              <a:gd name="connsiteY54" fmla="*/ 696093 h 1121663"/>
              <a:gd name="connsiteX55" fmla="*/ 1404600 w 4312110"/>
              <a:gd name="connsiteY55" fmla="*/ 696093 h 1121663"/>
              <a:gd name="connsiteX56" fmla="*/ 1411693 w 4312110"/>
              <a:gd name="connsiteY56" fmla="*/ 696093 h 1121663"/>
              <a:gd name="connsiteX57" fmla="*/ 1411693 w 4312110"/>
              <a:gd name="connsiteY57" fmla="*/ 695012 h 1121663"/>
              <a:gd name="connsiteX58" fmla="*/ 1411693 w 4312110"/>
              <a:gd name="connsiteY58" fmla="*/ 687446 h 1121663"/>
              <a:gd name="connsiteX59" fmla="*/ 1413466 w 4312110"/>
              <a:gd name="connsiteY59" fmla="*/ 687446 h 1121663"/>
              <a:gd name="connsiteX60" fmla="*/ 1425880 w 4312110"/>
              <a:gd name="connsiteY60" fmla="*/ 687446 h 1121663"/>
              <a:gd name="connsiteX61" fmla="*/ 1425880 w 4312110"/>
              <a:gd name="connsiteY61" fmla="*/ 713387 h 1121663"/>
              <a:gd name="connsiteX62" fmla="*/ 1427907 w 4312110"/>
              <a:gd name="connsiteY62" fmla="*/ 713387 h 1121663"/>
              <a:gd name="connsiteX63" fmla="*/ 1442093 w 4312110"/>
              <a:gd name="connsiteY63" fmla="*/ 713387 h 1121663"/>
              <a:gd name="connsiteX64" fmla="*/ 1442093 w 4312110"/>
              <a:gd name="connsiteY64" fmla="*/ 715008 h 1121663"/>
              <a:gd name="connsiteX65" fmla="*/ 1442093 w 4312110"/>
              <a:gd name="connsiteY65" fmla="*/ 726358 h 1121663"/>
              <a:gd name="connsiteX66" fmla="*/ 1442853 w 4312110"/>
              <a:gd name="connsiteY66" fmla="*/ 726358 h 1121663"/>
              <a:gd name="connsiteX67" fmla="*/ 1448174 w 4312110"/>
              <a:gd name="connsiteY67" fmla="*/ 726358 h 1121663"/>
              <a:gd name="connsiteX68" fmla="*/ 1448174 w 4312110"/>
              <a:gd name="connsiteY68" fmla="*/ 725547 h 1121663"/>
              <a:gd name="connsiteX69" fmla="*/ 1448174 w 4312110"/>
              <a:gd name="connsiteY69" fmla="*/ 719872 h 1121663"/>
              <a:gd name="connsiteX70" fmla="*/ 1478574 w 4312110"/>
              <a:gd name="connsiteY70" fmla="*/ 719872 h 1121663"/>
              <a:gd name="connsiteX71" fmla="*/ 1478574 w 4312110"/>
              <a:gd name="connsiteY71" fmla="*/ 743652 h 1121663"/>
              <a:gd name="connsiteX72" fmla="*/ 1479587 w 4312110"/>
              <a:gd name="connsiteY72" fmla="*/ 743652 h 1121663"/>
              <a:gd name="connsiteX73" fmla="*/ 1486681 w 4312110"/>
              <a:gd name="connsiteY73" fmla="*/ 743652 h 1121663"/>
              <a:gd name="connsiteX74" fmla="*/ 1486681 w 4312110"/>
              <a:gd name="connsiteY74" fmla="*/ 744733 h 1121663"/>
              <a:gd name="connsiteX75" fmla="*/ 1486681 w 4312110"/>
              <a:gd name="connsiteY75" fmla="*/ 752299 h 1121663"/>
              <a:gd name="connsiteX76" fmla="*/ 1487441 w 4312110"/>
              <a:gd name="connsiteY76" fmla="*/ 752299 h 1121663"/>
              <a:gd name="connsiteX77" fmla="*/ 1492761 w 4312110"/>
              <a:gd name="connsiteY77" fmla="*/ 752299 h 1121663"/>
              <a:gd name="connsiteX78" fmla="*/ 1492761 w 4312110"/>
              <a:gd name="connsiteY78" fmla="*/ 750137 h 1121663"/>
              <a:gd name="connsiteX79" fmla="*/ 1492761 w 4312110"/>
              <a:gd name="connsiteY79" fmla="*/ 735005 h 1121663"/>
              <a:gd name="connsiteX80" fmla="*/ 1493774 w 4312110"/>
              <a:gd name="connsiteY80" fmla="*/ 735005 h 1121663"/>
              <a:gd name="connsiteX81" fmla="*/ 1500868 w 4312110"/>
              <a:gd name="connsiteY81" fmla="*/ 735005 h 1121663"/>
              <a:gd name="connsiteX82" fmla="*/ 1500868 w 4312110"/>
              <a:gd name="connsiteY82" fmla="*/ 736086 h 1121663"/>
              <a:gd name="connsiteX83" fmla="*/ 1500868 w 4312110"/>
              <a:gd name="connsiteY83" fmla="*/ 743652 h 1121663"/>
              <a:gd name="connsiteX84" fmla="*/ 1506188 w 4312110"/>
              <a:gd name="connsiteY84" fmla="*/ 741659 h 1121663"/>
              <a:gd name="connsiteX85" fmla="*/ 1506948 w 4312110"/>
              <a:gd name="connsiteY85" fmla="*/ 740679 h 1121663"/>
              <a:gd name="connsiteX86" fmla="*/ 1506948 w 4312110"/>
              <a:gd name="connsiteY86" fmla="*/ 735005 h 1121663"/>
              <a:gd name="connsiteX87" fmla="*/ 1545455 w 4312110"/>
              <a:gd name="connsiteY87" fmla="*/ 735005 h 1121663"/>
              <a:gd name="connsiteX88" fmla="*/ 1545455 w 4312110"/>
              <a:gd name="connsiteY88" fmla="*/ 758784 h 1121663"/>
              <a:gd name="connsiteX89" fmla="*/ 1547481 w 4312110"/>
              <a:gd name="connsiteY89" fmla="*/ 758784 h 1121663"/>
              <a:gd name="connsiteX90" fmla="*/ 1561668 w 4312110"/>
              <a:gd name="connsiteY90" fmla="*/ 758784 h 1121663"/>
              <a:gd name="connsiteX91" fmla="*/ 1561668 w 4312110"/>
              <a:gd name="connsiteY91" fmla="*/ 759865 h 1121663"/>
              <a:gd name="connsiteX92" fmla="*/ 1561668 w 4312110"/>
              <a:gd name="connsiteY92" fmla="*/ 767431 h 1121663"/>
              <a:gd name="connsiteX93" fmla="*/ 1563442 w 4312110"/>
              <a:gd name="connsiteY93" fmla="*/ 767431 h 1121663"/>
              <a:gd name="connsiteX94" fmla="*/ 1575855 w 4312110"/>
              <a:gd name="connsiteY94" fmla="*/ 767431 h 1121663"/>
              <a:gd name="connsiteX95" fmla="*/ 1575855 w 4312110"/>
              <a:gd name="connsiteY95" fmla="*/ 743652 h 1121663"/>
              <a:gd name="connsiteX96" fmla="*/ 1576868 w 4312110"/>
              <a:gd name="connsiteY96" fmla="*/ 743652 h 1121663"/>
              <a:gd name="connsiteX97" fmla="*/ 1583962 w 4312110"/>
              <a:gd name="connsiteY97" fmla="*/ 743652 h 1121663"/>
              <a:gd name="connsiteX98" fmla="*/ 1583962 w 4312110"/>
              <a:gd name="connsiteY98" fmla="*/ 711225 h 1121663"/>
              <a:gd name="connsiteX99" fmla="*/ 1584975 w 4312110"/>
              <a:gd name="connsiteY99" fmla="*/ 711225 h 1121663"/>
              <a:gd name="connsiteX100" fmla="*/ 1592069 w 4312110"/>
              <a:gd name="connsiteY100" fmla="*/ 711225 h 1121663"/>
              <a:gd name="connsiteX101" fmla="*/ 1592069 w 4312110"/>
              <a:gd name="connsiteY101" fmla="*/ 709334 h 1121663"/>
              <a:gd name="connsiteX102" fmla="*/ 1592069 w 4312110"/>
              <a:gd name="connsiteY102" fmla="*/ 696093 h 1121663"/>
              <a:gd name="connsiteX103" fmla="*/ 1590802 w 4312110"/>
              <a:gd name="connsiteY103" fmla="*/ 694471 h 1121663"/>
              <a:gd name="connsiteX104" fmla="*/ 1596122 w 4312110"/>
              <a:gd name="connsiteY104" fmla="*/ 683122 h 1121663"/>
              <a:gd name="connsiteX105" fmla="*/ 1604229 w 4312110"/>
              <a:gd name="connsiteY105" fmla="*/ 711225 h 1121663"/>
              <a:gd name="connsiteX106" fmla="*/ 1604989 w 4312110"/>
              <a:gd name="connsiteY106" fmla="*/ 711225 h 1121663"/>
              <a:gd name="connsiteX107" fmla="*/ 1610309 w 4312110"/>
              <a:gd name="connsiteY107" fmla="*/ 711225 h 1121663"/>
              <a:gd name="connsiteX108" fmla="*/ 1610309 w 4312110"/>
              <a:gd name="connsiteY108" fmla="*/ 605298 h 1121663"/>
              <a:gd name="connsiteX109" fmla="*/ 1611829 w 4312110"/>
              <a:gd name="connsiteY109" fmla="*/ 605298 h 1121663"/>
              <a:gd name="connsiteX110" fmla="*/ 1622469 w 4312110"/>
              <a:gd name="connsiteY110" fmla="*/ 605298 h 1121663"/>
              <a:gd name="connsiteX111" fmla="*/ 1622469 w 4312110"/>
              <a:gd name="connsiteY111" fmla="*/ 557739 h 1121663"/>
              <a:gd name="connsiteX112" fmla="*/ 1648816 w 4312110"/>
              <a:gd name="connsiteY112" fmla="*/ 557739 h 1121663"/>
              <a:gd name="connsiteX113" fmla="*/ 1648816 w 4312110"/>
              <a:gd name="connsiteY113" fmla="*/ 536121 h 1121663"/>
              <a:gd name="connsiteX114" fmla="*/ 1683270 w 4312110"/>
              <a:gd name="connsiteY114" fmla="*/ 536121 h 1121663"/>
              <a:gd name="connsiteX115" fmla="*/ 1683270 w 4312110"/>
              <a:gd name="connsiteY115" fmla="*/ 538553 h 1121663"/>
              <a:gd name="connsiteX116" fmla="*/ 1683270 w 4312110"/>
              <a:gd name="connsiteY116" fmla="*/ 555577 h 1121663"/>
              <a:gd name="connsiteX117" fmla="*/ 1685550 w 4312110"/>
              <a:gd name="connsiteY117" fmla="*/ 555577 h 1121663"/>
              <a:gd name="connsiteX118" fmla="*/ 1701510 w 4312110"/>
              <a:gd name="connsiteY118" fmla="*/ 555577 h 1121663"/>
              <a:gd name="connsiteX119" fmla="*/ 1701510 w 4312110"/>
              <a:gd name="connsiteY119" fmla="*/ 603136 h 1121663"/>
              <a:gd name="connsiteX120" fmla="*/ 1702523 w 4312110"/>
              <a:gd name="connsiteY120" fmla="*/ 603136 h 1121663"/>
              <a:gd name="connsiteX121" fmla="*/ 1709617 w 4312110"/>
              <a:gd name="connsiteY121" fmla="*/ 603136 h 1121663"/>
              <a:gd name="connsiteX122" fmla="*/ 1723804 w 4312110"/>
              <a:gd name="connsiteY122" fmla="*/ 607460 h 1121663"/>
              <a:gd name="connsiteX123" fmla="*/ 1723804 w 4312110"/>
              <a:gd name="connsiteY123" fmla="*/ 646372 h 1121663"/>
              <a:gd name="connsiteX124" fmla="*/ 1724817 w 4312110"/>
              <a:gd name="connsiteY124" fmla="*/ 646372 h 1121663"/>
              <a:gd name="connsiteX125" fmla="*/ 1731910 w 4312110"/>
              <a:gd name="connsiteY125" fmla="*/ 646372 h 1121663"/>
              <a:gd name="connsiteX126" fmla="*/ 1731910 w 4312110"/>
              <a:gd name="connsiteY126" fmla="*/ 647993 h 1121663"/>
              <a:gd name="connsiteX127" fmla="*/ 1731910 w 4312110"/>
              <a:gd name="connsiteY127" fmla="*/ 659342 h 1121663"/>
              <a:gd name="connsiteX128" fmla="*/ 1733937 w 4312110"/>
              <a:gd name="connsiteY128" fmla="*/ 659342 h 1121663"/>
              <a:gd name="connsiteX129" fmla="*/ 1748124 w 4312110"/>
              <a:gd name="connsiteY129" fmla="*/ 659342 h 1121663"/>
              <a:gd name="connsiteX130" fmla="*/ 1754204 w 4312110"/>
              <a:gd name="connsiteY130" fmla="*/ 665828 h 1121663"/>
              <a:gd name="connsiteX131" fmla="*/ 1754204 w 4312110"/>
              <a:gd name="connsiteY131" fmla="*/ 687446 h 1121663"/>
              <a:gd name="connsiteX132" fmla="*/ 1756484 w 4312110"/>
              <a:gd name="connsiteY132" fmla="*/ 687446 h 1121663"/>
              <a:gd name="connsiteX133" fmla="*/ 1772444 w 4312110"/>
              <a:gd name="connsiteY133" fmla="*/ 687446 h 1121663"/>
              <a:gd name="connsiteX134" fmla="*/ 1772444 w 4312110"/>
              <a:gd name="connsiteY134" fmla="*/ 688526 h 1121663"/>
              <a:gd name="connsiteX135" fmla="*/ 1772444 w 4312110"/>
              <a:gd name="connsiteY135" fmla="*/ 696093 h 1121663"/>
              <a:gd name="connsiteX136" fmla="*/ 1773711 w 4312110"/>
              <a:gd name="connsiteY136" fmla="*/ 696093 h 1121663"/>
              <a:gd name="connsiteX137" fmla="*/ 1782578 w 4312110"/>
              <a:gd name="connsiteY137" fmla="*/ 696093 h 1121663"/>
              <a:gd name="connsiteX138" fmla="*/ 1782578 w 4312110"/>
              <a:gd name="connsiteY138" fmla="*/ 698254 h 1121663"/>
              <a:gd name="connsiteX139" fmla="*/ 1782578 w 4312110"/>
              <a:gd name="connsiteY139" fmla="*/ 713387 h 1121663"/>
              <a:gd name="connsiteX140" fmla="*/ 1786631 w 4312110"/>
              <a:gd name="connsiteY140" fmla="*/ 711495 h 1121663"/>
              <a:gd name="connsiteX141" fmla="*/ 1786631 w 4312110"/>
              <a:gd name="connsiteY141" fmla="*/ 698254 h 1121663"/>
              <a:gd name="connsiteX142" fmla="*/ 1787644 w 4312110"/>
              <a:gd name="connsiteY142" fmla="*/ 698254 h 1121663"/>
              <a:gd name="connsiteX143" fmla="*/ 1794738 w 4312110"/>
              <a:gd name="connsiteY143" fmla="*/ 698254 h 1121663"/>
              <a:gd name="connsiteX144" fmla="*/ 1794738 w 4312110"/>
              <a:gd name="connsiteY144" fmla="*/ 699876 h 1121663"/>
              <a:gd name="connsiteX145" fmla="*/ 1794738 w 4312110"/>
              <a:gd name="connsiteY145" fmla="*/ 711225 h 1121663"/>
              <a:gd name="connsiteX146" fmla="*/ 1795498 w 4312110"/>
              <a:gd name="connsiteY146" fmla="*/ 711225 h 1121663"/>
              <a:gd name="connsiteX147" fmla="*/ 1800818 w 4312110"/>
              <a:gd name="connsiteY147" fmla="*/ 711225 h 1121663"/>
              <a:gd name="connsiteX148" fmla="*/ 1849458 w 4312110"/>
              <a:gd name="connsiteY148" fmla="*/ 706902 h 1121663"/>
              <a:gd name="connsiteX149" fmla="*/ 1849458 w 4312110"/>
              <a:gd name="connsiteY149" fmla="*/ 708253 h 1121663"/>
              <a:gd name="connsiteX150" fmla="*/ 1849458 w 4312110"/>
              <a:gd name="connsiteY150" fmla="*/ 717710 h 1121663"/>
              <a:gd name="connsiteX151" fmla="*/ 1850218 w 4312110"/>
              <a:gd name="connsiteY151" fmla="*/ 717710 h 1121663"/>
              <a:gd name="connsiteX152" fmla="*/ 1855539 w 4312110"/>
              <a:gd name="connsiteY152" fmla="*/ 717710 h 1121663"/>
              <a:gd name="connsiteX153" fmla="*/ 1855539 w 4312110"/>
              <a:gd name="connsiteY153" fmla="*/ 719872 h 1121663"/>
              <a:gd name="connsiteX154" fmla="*/ 1855539 w 4312110"/>
              <a:gd name="connsiteY154" fmla="*/ 735005 h 1121663"/>
              <a:gd name="connsiteX155" fmla="*/ 1857565 w 4312110"/>
              <a:gd name="connsiteY155" fmla="*/ 733654 h 1121663"/>
              <a:gd name="connsiteX156" fmla="*/ 1871752 w 4312110"/>
              <a:gd name="connsiteY156" fmla="*/ 724196 h 1121663"/>
              <a:gd name="connsiteX157" fmla="*/ 1877832 w 4312110"/>
              <a:gd name="connsiteY157" fmla="*/ 683122 h 1121663"/>
              <a:gd name="connsiteX158" fmla="*/ 1878592 w 4312110"/>
              <a:gd name="connsiteY158" fmla="*/ 682852 h 1121663"/>
              <a:gd name="connsiteX159" fmla="*/ 1883912 w 4312110"/>
              <a:gd name="connsiteY159" fmla="*/ 680960 h 1121663"/>
              <a:gd name="connsiteX160" fmla="*/ 1885939 w 4312110"/>
              <a:gd name="connsiteY160" fmla="*/ 611783 h 1121663"/>
              <a:gd name="connsiteX161" fmla="*/ 1887966 w 4312110"/>
              <a:gd name="connsiteY161" fmla="*/ 680960 h 1121663"/>
              <a:gd name="connsiteX162" fmla="*/ 1888726 w 4312110"/>
              <a:gd name="connsiteY162" fmla="*/ 681230 h 1121663"/>
              <a:gd name="connsiteX163" fmla="*/ 1894046 w 4312110"/>
              <a:gd name="connsiteY163" fmla="*/ 683122 h 1121663"/>
              <a:gd name="connsiteX164" fmla="*/ 1894046 w 4312110"/>
              <a:gd name="connsiteY164" fmla="*/ 596651 h 1121663"/>
              <a:gd name="connsiteX165" fmla="*/ 1898099 w 4312110"/>
              <a:gd name="connsiteY165" fmla="*/ 564224 h 1121663"/>
              <a:gd name="connsiteX166" fmla="*/ 1936606 w 4312110"/>
              <a:gd name="connsiteY166" fmla="*/ 564224 h 1121663"/>
              <a:gd name="connsiteX167" fmla="*/ 1936606 w 4312110"/>
              <a:gd name="connsiteY167" fmla="*/ 596651 h 1121663"/>
              <a:gd name="connsiteX168" fmla="*/ 1937366 w 4312110"/>
              <a:gd name="connsiteY168" fmla="*/ 596651 h 1121663"/>
              <a:gd name="connsiteX169" fmla="*/ 1942686 w 4312110"/>
              <a:gd name="connsiteY169" fmla="*/ 596651 h 1121663"/>
              <a:gd name="connsiteX170" fmla="*/ 1942686 w 4312110"/>
              <a:gd name="connsiteY170" fmla="*/ 514503 h 1121663"/>
              <a:gd name="connsiteX171" fmla="*/ 1944460 w 4312110"/>
              <a:gd name="connsiteY171" fmla="*/ 514503 h 1121663"/>
              <a:gd name="connsiteX172" fmla="*/ 1956873 w 4312110"/>
              <a:gd name="connsiteY172" fmla="*/ 514503 h 1121663"/>
              <a:gd name="connsiteX173" fmla="*/ 1956873 w 4312110"/>
              <a:gd name="connsiteY173" fmla="*/ 512612 h 1121663"/>
              <a:gd name="connsiteX174" fmla="*/ 1956873 w 4312110"/>
              <a:gd name="connsiteY174" fmla="*/ 499371 h 1121663"/>
              <a:gd name="connsiteX175" fmla="*/ 1979167 w 4312110"/>
              <a:gd name="connsiteY175" fmla="*/ 499371 h 1121663"/>
              <a:gd name="connsiteX176" fmla="*/ 1979167 w 4312110"/>
              <a:gd name="connsiteY176" fmla="*/ 498290 h 1121663"/>
              <a:gd name="connsiteX177" fmla="*/ 1979167 w 4312110"/>
              <a:gd name="connsiteY177" fmla="*/ 490724 h 1121663"/>
              <a:gd name="connsiteX178" fmla="*/ 1980940 w 4312110"/>
              <a:gd name="connsiteY178" fmla="*/ 490724 h 1121663"/>
              <a:gd name="connsiteX179" fmla="*/ 1993354 w 4312110"/>
              <a:gd name="connsiteY179" fmla="*/ 490724 h 1121663"/>
              <a:gd name="connsiteX180" fmla="*/ 1993354 w 4312110"/>
              <a:gd name="connsiteY180" fmla="*/ 491805 h 1121663"/>
              <a:gd name="connsiteX181" fmla="*/ 1993354 w 4312110"/>
              <a:gd name="connsiteY181" fmla="*/ 499371 h 1121663"/>
              <a:gd name="connsiteX182" fmla="*/ 1994114 w 4312110"/>
              <a:gd name="connsiteY182" fmla="*/ 499371 h 1121663"/>
              <a:gd name="connsiteX183" fmla="*/ 1999434 w 4312110"/>
              <a:gd name="connsiteY183" fmla="*/ 499371 h 1121663"/>
              <a:gd name="connsiteX184" fmla="*/ 2009567 w 4312110"/>
              <a:gd name="connsiteY184" fmla="*/ 495047 h 1121663"/>
              <a:gd name="connsiteX185" fmla="*/ 2013620 w 4312110"/>
              <a:gd name="connsiteY185" fmla="*/ 498290 h 1121663"/>
              <a:gd name="connsiteX186" fmla="*/ 2013620 w 4312110"/>
              <a:gd name="connsiteY186" fmla="*/ 490724 h 1121663"/>
              <a:gd name="connsiteX187" fmla="*/ 2015900 w 4312110"/>
              <a:gd name="connsiteY187" fmla="*/ 490724 h 1121663"/>
              <a:gd name="connsiteX188" fmla="*/ 2031861 w 4312110"/>
              <a:gd name="connsiteY188" fmla="*/ 490724 h 1121663"/>
              <a:gd name="connsiteX189" fmla="*/ 2031861 w 4312110"/>
              <a:gd name="connsiteY189" fmla="*/ 491805 h 1121663"/>
              <a:gd name="connsiteX190" fmla="*/ 2031861 w 4312110"/>
              <a:gd name="connsiteY190" fmla="*/ 499371 h 1121663"/>
              <a:gd name="connsiteX191" fmla="*/ 2062261 w 4312110"/>
              <a:gd name="connsiteY191" fmla="*/ 499371 h 1121663"/>
              <a:gd name="connsiteX192" fmla="*/ 2062261 w 4312110"/>
              <a:gd name="connsiteY192" fmla="*/ 500992 h 1121663"/>
              <a:gd name="connsiteX193" fmla="*/ 2062261 w 4312110"/>
              <a:gd name="connsiteY193" fmla="*/ 512342 h 1121663"/>
              <a:gd name="connsiteX194" fmla="*/ 2088608 w 4312110"/>
              <a:gd name="connsiteY194" fmla="*/ 512342 h 1121663"/>
              <a:gd name="connsiteX195" fmla="*/ 2088608 w 4312110"/>
              <a:gd name="connsiteY195" fmla="*/ 542606 h 1121663"/>
              <a:gd name="connsiteX196" fmla="*/ 2089368 w 4312110"/>
              <a:gd name="connsiteY196" fmla="*/ 542606 h 1121663"/>
              <a:gd name="connsiteX197" fmla="*/ 2094688 w 4312110"/>
              <a:gd name="connsiteY197" fmla="*/ 542606 h 1121663"/>
              <a:gd name="connsiteX198" fmla="*/ 2094688 w 4312110"/>
              <a:gd name="connsiteY198" fmla="*/ 543687 h 1121663"/>
              <a:gd name="connsiteX199" fmla="*/ 2094688 w 4312110"/>
              <a:gd name="connsiteY199" fmla="*/ 551254 h 1121663"/>
              <a:gd name="connsiteX200" fmla="*/ 2098742 w 4312110"/>
              <a:gd name="connsiteY200" fmla="*/ 581518 h 1121663"/>
              <a:gd name="connsiteX201" fmla="*/ 2099502 w 4312110"/>
              <a:gd name="connsiteY201" fmla="*/ 581518 h 1121663"/>
              <a:gd name="connsiteX202" fmla="*/ 2104822 w 4312110"/>
              <a:gd name="connsiteY202" fmla="*/ 581518 h 1121663"/>
              <a:gd name="connsiteX203" fmla="*/ 2104822 w 4312110"/>
              <a:gd name="connsiteY203" fmla="*/ 582329 h 1121663"/>
              <a:gd name="connsiteX204" fmla="*/ 2104822 w 4312110"/>
              <a:gd name="connsiteY204" fmla="*/ 588004 h 1121663"/>
              <a:gd name="connsiteX205" fmla="*/ 2105835 w 4312110"/>
              <a:gd name="connsiteY205" fmla="*/ 588004 h 1121663"/>
              <a:gd name="connsiteX206" fmla="*/ 2112928 w 4312110"/>
              <a:gd name="connsiteY206" fmla="*/ 588004 h 1121663"/>
              <a:gd name="connsiteX207" fmla="*/ 2112928 w 4312110"/>
              <a:gd name="connsiteY207" fmla="*/ 618269 h 1121663"/>
              <a:gd name="connsiteX208" fmla="*/ 2114955 w 4312110"/>
              <a:gd name="connsiteY208" fmla="*/ 618269 h 1121663"/>
              <a:gd name="connsiteX209" fmla="*/ 2129142 w 4312110"/>
              <a:gd name="connsiteY209" fmla="*/ 618269 h 1121663"/>
              <a:gd name="connsiteX210" fmla="*/ 2129142 w 4312110"/>
              <a:gd name="connsiteY210" fmla="*/ 642048 h 1121663"/>
              <a:gd name="connsiteX211" fmla="*/ 2131169 w 4312110"/>
              <a:gd name="connsiteY211" fmla="*/ 643669 h 1121663"/>
              <a:gd name="connsiteX212" fmla="*/ 2131169 w 4312110"/>
              <a:gd name="connsiteY212" fmla="*/ 655019 h 1121663"/>
              <a:gd name="connsiteX213" fmla="*/ 2131929 w 4312110"/>
              <a:gd name="connsiteY213" fmla="*/ 655019 h 1121663"/>
              <a:gd name="connsiteX214" fmla="*/ 2137249 w 4312110"/>
              <a:gd name="connsiteY214" fmla="*/ 655019 h 1121663"/>
              <a:gd name="connsiteX215" fmla="*/ 2137249 w 4312110"/>
              <a:gd name="connsiteY215" fmla="*/ 678798 h 1121663"/>
              <a:gd name="connsiteX216" fmla="*/ 2138515 w 4312110"/>
              <a:gd name="connsiteY216" fmla="*/ 678798 h 1121663"/>
              <a:gd name="connsiteX217" fmla="*/ 2147382 w 4312110"/>
              <a:gd name="connsiteY217" fmla="*/ 678798 h 1121663"/>
              <a:gd name="connsiteX218" fmla="*/ 2149409 w 4312110"/>
              <a:gd name="connsiteY218" fmla="*/ 682852 h 1121663"/>
              <a:gd name="connsiteX219" fmla="*/ 2149409 w 4312110"/>
              <a:gd name="connsiteY219" fmla="*/ 696093 h 1121663"/>
              <a:gd name="connsiteX220" fmla="*/ 2150929 w 4312110"/>
              <a:gd name="connsiteY220" fmla="*/ 694201 h 1121663"/>
              <a:gd name="connsiteX221" fmla="*/ 2161569 w 4312110"/>
              <a:gd name="connsiteY221" fmla="*/ 680960 h 1121663"/>
              <a:gd name="connsiteX222" fmla="*/ 2189943 w 4312110"/>
              <a:gd name="connsiteY222" fmla="*/ 680960 h 1121663"/>
              <a:gd name="connsiteX223" fmla="*/ 2189943 w 4312110"/>
              <a:gd name="connsiteY223" fmla="*/ 767431 h 1121663"/>
              <a:gd name="connsiteX224" fmla="*/ 2190703 w 4312110"/>
              <a:gd name="connsiteY224" fmla="*/ 767431 h 1121663"/>
              <a:gd name="connsiteX225" fmla="*/ 2196023 w 4312110"/>
              <a:gd name="connsiteY225" fmla="*/ 767431 h 1121663"/>
              <a:gd name="connsiteX226" fmla="*/ 2196783 w 4312110"/>
              <a:gd name="connsiteY226" fmla="*/ 766080 h 1121663"/>
              <a:gd name="connsiteX227" fmla="*/ 2202103 w 4312110"/>
              <a:gd name="connsiteY227" fmla="*/ 756622 h 1121663"/>
              <a:gd name="connsiteX228" fmla="*/ 2202103 w 4312110"/>
              <a:gd name="connsiteY228" fmla="*/ 758514 h 1121663"/>
              <a:gd name="connsiteX229" fmla="*/ 2202103 w 4312110"/>
              <a:gd name="connsiteY229" fmla="*/ 771755 h 1121663"/>
              <a:gd name="connsiteX230" fmla="*/ 2206156 w 4312110"/>
              <a:gd name="connsiteY230" fmla="*/ 726358 h 1121663"/>
              <a:gd name="connsiteX231" fmla="*/ 2206916 w 4312110"/>
              <a:gd name="connsiteY231" fmla="*/ 726358 h 1121663"/>
              <a:gd name="connsiteX232" fmla="*/ 2212236 w 4312110"/>
              <a:gd name="connsiteY232" fmla="*/ 726358 h 1121663"/>
              <a:gd name="connsiteX233" fmla="*/ 2212236 w 4312110"/>
              <a:gd name="connsiteY233" fmla="*/ 661504 h 1121663"/>
              <a:gd name="connsiteX234" fmla="*/ 2213250 w 4312110"/>
              <a:gd name="connsiteY234" fmla="*/ 661504 h 1121663"/>
              <a:gd name="connsiteX235" fmla="*/ 2220343 w 4312110"/>
              <a:gd name="connsiteY235" fmla="*/ 661504 h 1121663"/>
              <a:gd name="connsiteX236" fmla="*/ 2232503 w 4312110"/>
              <a:gd name="connsiteY236" fmla="*/ 618269 h 1121663"/>
              <a:gd name="connsiteX237" fmla="*/ 2233770 w 4312110"/>
              <a:gd name="connsiteY237" fmla="*/ 618269 h 1121663"/>
              <a:gd name="connsiteX238" fmla="*/ 2242637 w 4312110"/>
              <a:gd name="connsiteY238" fmla="*/ 618269 h 1121663"/>
              <a:gd name="connsiteX239" fmla="*/ 2252770 w 4312110"/>
              <a:gd name="connsiteY239" fmla="*/ 661504 h 1121663"/>
              <a:gd name="connsiteX240" fmla="*/ 2253783 w 4312110"/>
              <a:gd name="connsiteY240" fmla="*/ 661504 h 1121663"/>
              <a:gd name="connsiteX241" fmla="*/ 2260877 w 4312110"/>
              <a:gd name="connsiteY241" fmla="*/ 661504 h 1121663"/>
              <a:gd name="connsiteX242" fmla="*/ 2260877 w 4312110"/>
              <a:gd name="connsiteY242" fmla="*/ 700416 h 1121663"/>
              <a:gd name="connsiteX243" fmla="*/ 2262650 w 4312110"/>
              <a:gd name="connsiteY243" fmla="*/ 700416 h 1121663"/>
              <a:gd name="connsiteX244" fmla="*/ 2275064 w 4312110"/>
              <a:gd name="connsiteY244" fmla="*/ 700416 h 1121663"/>
              <a:gd name="connsiteX245" fmla="*/ 2275064 w 4312110"/>
              <a:gd name="connsiteY245" fmla="*/ 702578 h 1121663"/>
              <a:gd name="connsiteX246" fmla="*/ 2275064 w 4312110"/>
              <a:gd name="connsiteY246" fmla="*/ 717710 h 1121663"/>
              <a:gd name="connsiteX247" fmla="*/ 2279117 w 4312110"/>
              <a:gd name="connsiteY247" fmla="*/ 715549 h 1121663"/>
              <a:gd name="connsiteX248" fmla="*/ 2279117 w 4312110"/>
              <a:gd name="connsiteY248" fmla="*/ 700416 h 1121663"/>
              <a:gd name="connsiteX249" fmla="*/ 2280637 w 4312110"/>
              <a:gd name="connsiteY249" fmla="*/ 700416 h 1121663"/>
              <a:gd name="connsiteX250" fmla="*/ 2291277 w 4312110"/>
              <a:gd name="connsiteY250" fmla="*/ 700416 h 1121663"/>
              <a:gd name="connsiteX251" fmla="*/ 2291277 w 4312110"/>
              <a:gd name="connsiteY251" fmla="*/ 702037 h 1121663"/>
              <a:gd name="connsiteX252" fmla="*/ 2291277 w 4312110"/>
              <a:gd name="connsiteY252" fmla="*/ 713387 h 1121663"/>
              <a:gd name="connsiteX253" fmla="*/ 2321678 w 4312110"/>
              <a:gd name="connsiteY253" fmla="*/ 713387 h 1121663"/>
              <a:gd name="connsiteX254" fmla="*/ 2321678 w 4312110"/>
              <a:gd name="connsiteY254" fmla="*/ 676637 h 1121663"/>
              <a:gd name="connsiteX255" fmla="*/ 2322944 w 4312110"/>
              <a:gd name="connsiteY255" fmla="*/ 676637 h 1121663"/>
              <a:gd name="connsiteX256" fmla="*/ 2331811 w 4312110"/>
              <a:gd name="connsiteY256" fmla="*/ 676637 h 1121663"/>
              <a:gd name="connsiteX257" fmla="*/ 2331811 w 4312110"/>
              <a:gd name="connsiteY257" fmla="*/ 698254 h 1121663"/>
              <a:gd name="connsiteX258" fmla="*/ 2333838 w 4312110"/>
              <a:gd name="connsiteY258" fmla="*/ 665828 h 1121663"/>
              <a:gd name="connsiteX259" fmla="*/ 2356131 w 4312110"/>
              <a:gd name="connsiteY259" fmla="*/ 665828 h 1121663"/>
              <a:gd name="connsiteX260" fmla="*/ 2356131 w 4312110"/>
              <a:gd name="connsiteY260" fmla="*/ 664206 h 1121663"/>
              <a:gd name="connsiteX261" fmla="*/ 2356131 w 4312110"/>
              <a:gd name="connsiteY261" fmla="*/ 652857 h 1121663"/>
              <a:gd name="connsiteX262" fmla="*/ 2356891 w 4312110"/>
              <a:gd name="connsiteY262" fmla="*/ 652857 h 1121663"/>
              <a:gd name="connsiteX263" fmla="*/ 2362211 w 4312110"/>
              <a:gd name="connsiteY263" fmla="*/ 652857 h 1121663"/>
              <a:gd name="connsiteX264" fmla="*/ 2362211 w 4312110"/>
              <a:gd name="connsiteY264" fmla="*/ 650966 h 1121663"/>
              <a:gd name="connsiteX265" fmla="*/ 2362211 w 4312110"/>
              <a:gd name="connsiteY265" fmla="*/ 637725 h 1121663"/>
              <a:gd name="connsiteX266" fmla="*/ 2366265 w 4312110"/>
              <a:gd name="connsiteY266" fmla="*/ 644210 h 1121663"/>
              <a:gd name="connsiteX267" fmla="*/ 2368545 w 4312110"/>
              <a:gd name="connsiteY267" fmla="*/ 644210 h 1121663"/>
              <a:gd name="connsiteX268" fmla="*/ 2384505 w 4312110"/>
              <a:gd name="connsiteY268" fmla="*/ 644210 h 1121663"/>
              <a:gd name="connsiteX269" fmla="*/ 2384505 w 4312110"/>
              <a:gd name="connsiteY269" fmla="*/ 643399 h 1121663"/>
              <a:gd name="connsiteX270" fmla="*/ 2384505 w 4312110"/>
              <a:gd name="connsiteY270" fmla="*/ 637725 h 1121663"/>
              <a:gd name="connsiteX271" fmla="*/ 2385265 w 4312110"/>
              <a:gd name="connsiteY271" fmla="*/ 637725 h 1121663"/>
              <a:gd name="connsiteX272" fmla="*/ 2390585 w 4312110"/>
              <a:gd name="connsiteY272" fmla="*/ 637725 h 1121663"/>
              <a:gd name="connsiteX273" fmla="*/ 2390585 w 4312110"/>
              <a:gd name="connsiteY273" fmla="*/ 639076 h 1121663"/>
              <a:gd name="connsiteX274" fmla="*/ 2390585 w 4312110"/>
              <a:gd name="connsiteY274" fmla="*/ 648534 h 1121663"/>
              <a:gd name="connsiteX275" fmla="*/ 2429092 w 4312110"/>
              <a:gd name="connsiteY275" fmla="*/ 648534 h 1121663"/>
              <a:gd name="connsiteX276" fmla="*/ 2429092 w 4312110"/>
              <a:gd name="connsiteY276" fmla="*/ 786887 h 1121663"/>
              <a:gd name="connsiteX277" fmla="*/ 2430612 w 4312110"/>
              <a:gd name="connsiteY277" fmla="*/ 786887 h 1121663"/>
              <a:gd name="connsiteX278" fmla="*/ 2441252 w 4312110"/>
              <a:gd name="connsiteY278" fmla="*/ 786887 h 1121663"/>
              <a:gd name="connsiteX279" fmla="*/ 2441252 w 4312110"/>
              <a:gd name="connsiteY279" fmla="*/ 773917 h 1121663"/>
              <a:gd name="connsiteX280" fmla="*/ 2445306 w 4312110"/>
              <a:gd name="connsiteY280" fmla="*/ 773917 h 1121663"/>
              <a:gd name="connsiteX281" fmla="*/ 2445306 w 4312110"/>
              <a:gd name="connsiteY281" fmla="*/ 786887 h 1121663"/>
              <a:gd name="connsiteX282" fmla="*/ 2475706 w 4312110"/>
              <a:gd name="connsiteY282" fmla="*/ 786887 h 1121663"/>
              <a:gd name="connsiteX283" fmla="*/ 2475706 w 4312110"/>
              <a:gd name="connsiteY283" fmla="*/ 756622 h 1121663"/>
              <a:gd name="connsiteX284" fmla="*/ 2487866 w 4312110"/>
              <a:gd name="connsiteY284" fmla="*/ 756622 h 1121663"/>
              <a:gd name="connsiteX285" fmla="*/ 2500026 w 4312110"/>
              <a:gd name="connsiteY285" fmla="*/ 754461 h 1121663"/>
              <a:gd name="connsiteX286" fmla="*/ 2504080 w 4312110"/>
              <a:gd name="connsiteY286" fmla="*/ 756622 h 1121663"/>
              <a:gd name="connsiteX287" fmla="*/ 2514213 w 4312110"/>
              <a:gd name="connsiteY287" fmla="*/ 756622 h 1121663"/>
              <a:gd name="connsiteX288" fmla="*/ 2514213 w 4312110"/>
              <a:gd name="connsiteY288" fmla="*/ 786887 h 1121663"/>
              <a:gd name="connsiteX289" fmla="*/ 2522320 w 4312110"/>
              <a:gd name="connsiteY289" fmla="*/ 786887 h 1121663"/>
              <a:gd name="connsiteX290" fmla="*/ 2522320 w 4312110"/>
              <a:gd name="connsiteY290" fmla="*/ 804182 h 1121663"/>
              <a:gd name="connsiteX291" fmla="*/ 2531656 w 4312110"/>
              <a:gd name="connsiteY291" fmla="*/ 805087 h 1121663"/>
              <a:gd name="connsiteX292" fmla="*/ 2544614 w 4312110"/>
              <a:gd name="connsiteY292" fmla="*/ 805087 h 1121663"/>
              <a:gd name="connsiteX293" fmla="*/ 2544614 w 4312110"/>
              <a:gd name="connsiteY293" fmla="*/ 789049 h 1121663"/>
              <a:gd name="connsiteX294" fmla="*/ 2612570 w 4312110"/>
              <a:gd name="connsiteY294" fmla="*/ 789049 h 1121663"/>
              <a:gd name="connsiteX295" fmla="*/ 2612570 w 4312110"/>
              <a:gd name="connsiteY295" fmla="*/ 703796 h 1121663"/>
              <a:gd name="connsiteX296" fmla="*/ 2684578 w 4312110"/>
              <a:gd name="connsiteY296" fmla="*/ 703796 h 1121663"/>
              <a:gd name="connsiteX297" fmla="*/ 2684578 w 4312110"/>
              <a:gd name="connsiteY297" fmla="*/ 782564 h 1121663"/>
              <a:gd name="connsiteX298" fmla="*/ 2686482 w 4312110"/>
              <a:gd name="connsiteY298" fmla="*/ 782564 h 1121663"/>
              <a:gd name="connsiteX299" fmla="*/ 2687724 w 4312110"/>
              <a:gd name="connsiteY299" fmla="*/ 805087 h 1121663"/>
              <a:gd name="connsiteX300" fmla="*/ 2697400 w 4312110"/>
              <a:gd name="connsiteY300" fmla="*/ 805087 h 1121663"/>
              <a:gd name="connsiteX301" fmla="*/ 2698642 w 4312110"/>
              <a:gd name="connsiteY301" fmla="*/ 782564 h 1121663"/>
              <a:gd name="connsiteX302" fmla="*/ 2704722 w 4312110"/>
              <a:gd name="connsiteY302" fmla="*/ 782564 h 1121663"/>
              <a:gd name="connsiteX303" fmla="*/ 2705964 w 4312110"/>
              <a:gd name="connsiteY303" fmla="*/ 805087 h 1121663"/>
              <a:gd name="connsiteX304" fmla="*/ 2756586 w 4312110"/>
              <a:gd name="connsiteY304" fmla="*/ 805087 h 1121663"/>
              <a:gd name="connsiteX305" fmla="*/ 2756586 w 4312110"/>
              <a:gd name="connsiteY305" fmla="*/ 642059 h 1121663"/>
              <a:gd name="connsiteX306" fmla="*/ 2953913 w 4312110"/>
              <a:gd name="connsiteY306" fmla="*/ 642059 h 1121663"/>
              <a:gd name="connsiteX307" fmla="*/ 2953913 w 4312110"/>
              <a:gd name="connsiteY307" fmla="*/ 805087 h 1121663"/>
              <a:gd name="connsiteX308" fmla="*/ 2972610 w 4312110"/>
              <a:gd name="connsiteY308" fmla="*/ 805087 h 1121663"/>
              <a:gd name="connsiteX309" fmla="*/ 2972610 w 4312110"/>
              <a:gd name="connsiteY309" fmla="*/ 722394 h 1121663"/>
              <a:gd name="connsiteX310" fmla="*/ 3067730 w 4312110"/>
              <a:gd name="connsiteY310" fmla="*/ 722394 h 1121663"/>
              <a:gd name="connsiteX311" fmla="*/ 3079661 w 4312110"/>
              <a:gd name="connsiteY311" fmla="*/ 404253 h 1121663"/>
              <a:gd name="connsiteX312" fmla="*/ 3067501 w 4312110"/>
              <a:gd name="connsiteY312" fmla="*/ 382635 h 1121663"/>
              <a:gd name="connsiteX313" fmla="*/ 3061421 w 4312110"/>
              <a:gd name="connsiteY313" fmla="*/ 378311 h 1121663"/>
              <a:gd name="connsiteX314" fmla="*/ 3069527 w 4312110"/>
              <a:gd name="connsiteY314" fmla="*/ 354532 h 1121663"/>
              <a:gd name="connsiteX315" fmla="*/ 3069527 w 4312110"/>
              <a:gd name="connsiteY315" fmla="*/ 337238 h 1121663"/>
              <a:gd name="connsiteX316" fmla="*/ 3083714 w 4312110"/>
              <a:gd name="connsiteY316" fmla="*/ 337238 h 1121663"/>
              <a:gd name="connsiteX317" fmla="*/ 3083714 w 4312110"/>
              <a:gd name="connsiteY317" fmla="*/ 315620 h 1121663"/>
              <a:gd name="connsiteX318" fmla="*/ 3085741 w 4312110"/>
              <a:gd name="connsiteY318" fmla="*/ 311296 h 1121663"/>
              <a:gd name="connsiteX319" fmla="*/ 3085741 w 4312110"/>
              <a:gd name="connsiteY319" fmla="*/ 233472 h 1121663"/>
              <a:gd name="connsiteX320" fmla="*/ 3083714 w 4312110"/>
              <a:gd name="connsiteY320" fmla="*/ 226987 h 1121663"/>
              <a:gd name="connsiteX321" fmla="*/ 3089794 w 4312110"/>
              <a:gd name="connsiteY321" fmla="*/ 220501 h 1121663"/>
              <a:gd name="connsiteX322" fmla="*/ 3089794 w 4312110"/>
              <a:gd name="connsiteY322" fmla="*/ 162133 h 1121663"/>
              <a:gd name="connsiteX323" fmla="*/ 3091821 w 4312110"/>
              <a:gd name="connsiteY323" fmla="*/ 157810 h 1121663"/>
              <a:gd name="connsiteX324" fmla="*/ 3091821 w 4312110"/>
              <a:gd name="connsiteY324" fmla="*/ 101604 h 1121663"/>
              <a:gd name="connsiteX325" fmla="*/ 3093847 w 4312110"/>
              <a:gd name="connsiteY325" fmla="*/ 82148 h 1121663"/>
              <a:gd name="connsiteX326" fmla="*/ 3097901 w 4312110"/>
              <a:gd name="connsiteY326" fmla="*/ 99442 h 1121663"/>
              <a:gd name="connsiteX327" fmla="*/ 3099927 w 4312110"/>
              <a:gd name="connsiteY327" fmla="*/ 157810 h 1121663"/>
              <a:gd name="connsiteX328" fmla="*/ 3101954 w 4312110"/>
              <a:gd name="connsiteY328" fmla="*/ 220501 h 1121663"/>
              <a:gd name="connsiteX329" fmla="*/ 3108034 w 4312110"/>
              <a:gd name="connsiteY329" fmla="*/ 226987 h 1121663"/>
              <a:gd name="connsiteX330" fmla="*/ 3106007 w 4312110"/>
              <a:gd name="connsiteY330" fmla="*/ 233472 h 1121663"/>
              <a:gd name="connsiteX331" fmla="*/ 3106007 w 4312110"/>
              <a:gd name="connsiteY331" fmla="*/ 311296 h 1121663"/>
              <a:gd name="connsiteX332" fmla="*/ 3108034 w 4312110"/>
              <a:gd name="connsiteY332" fmla="*/ 315620 h 1121663"/>
              <a:gd name="connsiteX333" fmla="*/ 3108034 w 4312110"/>
              <a:gd name="connsiteY333" fmla="*/ 337238 h 1121663"/>
              <a:gd name="connsiteX334" fmla="*/ 3122221 w 4312110"/>
              <a:gd name="connsiteY334" fmla="*/ 337238 h 1121663"/>
              <a:gd name="connsiteX335" fmla="*/ 3122221 w 4312110"/>
              <a:gd name="connsiteY335" fmla="*/ 354532 h 1121663"/>
              <a:gd name="connsiteX336" fmla="*/ 3130329 w 4312110"/>
              <a:gd name="connsiteY336" fmla="*/ 378311 h 1121663"/>
              <a:gd name="connsiteX337" fmla="*/ 3124249 w 4312110"/>
              <a:gd name="connsiteY337" fmla="*/ 382635 h 1121663"/>
              <a:gd name="connsiteX338" fmla="*/ 3112087 w 4312110"/>
              <a:gd name="connsiteY338" fmla="*/ 404253 h 1121663"/>
              <a:gd name="connsiteX339" fmla="*/ 3120194 w 4312110"/>
              <a:gd name="connsiteY339" fmla="*/ 657181 h 1121663"/>
              <a:gd name="connsiteX340" fmla="*/ 3185049 w 4312110"/>
              <a:gd name="connsiteY340" fmla="*/ 657181 h 1121663"/>
              <a:gd name="connsiteX341" fmla="*/ 3185049 w 4312110"/>
              <a:gd name="connsiteY341" fmla="*/ 732843 h 1121663"/>
              <a:gd name="connsiteX342" fmla="*/ 3193155 w 4312110"/>
              <a:gd name="connsiteY342" fmla="*/ 732843 h 1121663"/>
              <a:gd name="connsiteX343" fmla="*/ 3195182 w 4312110"/>
              <a:gd name="connsiteY343" fmla="*/ 726358 h 1121663"/>
              <a:gd name="connsiteX344" fmla="*/ 3201262 w 4312110"/>
              <a:gd name="connsiteY344" fmla="*/ 726358 h 1121663"/>
              <a:gd name="connsiteX345" fmla="*/ 3203290 w 4312110"/>
              <a:gd name="connsiteY345" fmla="*/ 735005 h 1121663"/>
              <a:gd name="connsiteX346" fmla="*/ 3215450 w 4312110"/>
              <a:gd name="connsiteY346" fmla="*/ 735005 h 1121663"/>
              <a:gd name="connsiteX347" fmla="*/ 3215450 w 4312110"/>
              <a:gd name="connsiteY347" fmla="*/ 728519 h 1121663"/>
              <a:gd name="connsiteX348" fmla="*/ 3237742 w 4312110"/>
              <a:gd name="connsiteY348" fmla="*/ 728519 h 1121663"/>
              <a:gd name="connsiteX349" fmla="*/ 3237742 w 4312110"/>
              <a:gd name="connsiteY349" fmla="*/ 735005 h 1121663"/>
              <a:gd name="connsiteX350" fmla="*/ 3258010 w 4312110"/>
              <a:gd name="connsiteY350" fmla="*/ 735005 h 1121663"/>
              <a:gd name="connsiteX351" fmla="*/ 3258010 w 4312110"/>
              <a:gd name="connsiteY351" fmla="*/ 780402 h 1121663"/>
              <a:gd name="connsiteX352" fmla="*/ 3272197 w 4312110"/>
              <a:gd name="connsiteY352" fmla="*/ 780402 h 1121663"/>
              <a:gd name="connsiteX353" fmla="*/ 3272197 w 4312110"/>
              <a:gd name="connsiteY353" fmla="*/ 767431 h 1121663"/>
              <a:gd name="connsiteX354" fmla="*/ 3288410 w 4312110"/>
              <a:gd name="connsiteY354" fmla="*/ 767431 h 1121663"/>
              <a:gd name="connsiteX355" fmla="*/ 3288410 w 4312110"/>
              <a:gd name="connsiteY355" fmla="*/ 588004 h 1121663"/>
              <a:gd name="connsiteX356" fmla="*/ 3294490 w 4312110"/>
              <a:gd name="connsiteY356" fmla="*/ 581518 h 1121663"/>
              <a:gd name="connsiteX357" fmla="*/ 3367451 w 4312110"/>
              <a:gd name="connsiteY357" fmla="*/ 581518 h 1121663"/>
              <a:gd name="connsiteX358" fmla="*/ 3367451 w 4312110"/>
              <a:gd name="connsiteY358" fmla="*/ 590166 h 1121663"/>
              <a:gd name="connsiteX359" fmla="*/ 3377585 w 4312110"/>
              <a:gd name="connsiteY359" fmla="*/ 590166 h 1121663"/>
              <a:gd name="connsiteX360" fmla="*/ 3377585 w 4312110"/>
              <a:gd name="connsiteY360" fmla="*/ 704740 h 1121663"/>
              <a:gd name="connsiteX361" fmla="*/ 3399878 w 4312110"/>
              <a:gd name="connsiteY361" fmla="*/ 704740 h 1121663"/>
              <a:gd name="connsiteX362" fmla="*/ 3399878 w 4312110"/>
              <a:gd name="connsiteY362" fmla="*/ 637725 h 1121663"/>
              <a:gd name="connsiteX363" fmla="*/ 3426226 w 4312110"/>
              <a:gd name="connsiteY363" fmla="*/ 637725 h 1121663"/>
              <a:gd name="connsiteX364" fmla="*/ 3430278 w 4312110"/>
              <a:gd name="connsiteY364" fmla="*/ 633401 h 1121663"/>
              <a:gd name="connsiteX365" fmla="*/ 3438386 w 4312110"/>
              <a:gd name="connsiteY365" fmla="*/ 633401 h 1121663"/>
              <a:gd name="connsiteX366" fmla="*/ 3442438 w 4312110"/>
              <a:gd name="connsiteY366" fmla="*/ 637725 h 1121663"/>
              <a:gd name="connsiteX367" fmla="*/ 3464733 w 4312110"/>
              <a:gd name="connsiteY367" fmla="*/ 637725 h 1121663"/>
              <a:gd name="connsiteX368" fmla="*/ 3464733 w 4312110"/>
              <a:gd name="connsiteY368" fmla="*/ 520989 h 1121663"/>
              <a:gd name="connsiteX369" fmla="*/ 3521479 w 4312110"/>
              <a:gd name="connsiteY369" fmla="*/ 510180 h 1121663"/>
              <a:gd name="connsiteX370" fmla="*/ 3521479 w 4312110"/>
              <a:gd name="connsiteY370" fmla="*/ 511261 h 1121663"/>
              <a:gd name="connsiteX371" fmla="*/ 3521479 w 4312110"/>
              <a:gd name="connsiteY371" fmla="*/ 518827 h 1121663"/>
              <a:gd name="connsiteX372" fmla="*/ 3547826 w 4312110"/>
              <a:gd name="connsiteY372" fmla="*/ 518827 h 1121663"/>
              <a:gd name="connsiteX373" fmla="*/ 3547826 w 4312110"/>
              <a:gd name="connsiteY373" fmla="*/ 773917 h 1121663"/>
              <a:gd name="connsiteX374" fmla="*/ 3570121 w 4312110"/>
              <a:gd name="connsiteY374" fmla="*/ 773917 h 1121663"/>
              <a:gd name="connsiteX375" fmla="*/ 3570121 w 4312110"/>
              <a:gd name="connsiteY375" fmla="*/ 769593 h 1121663"/>
              <a:gd name="connsiteX376" fmla="*/ 3582281 w 4312110"/>
              <a:gd name="connsiteY376" fmla="*/ 769593 h 1121663"/>
              <a:gd name="connsiteX377" fmla="*/ 3582281 w 4312110"/>
              <a:gd name="connsiteY377" fmla="*/ 773917 h 1121663"/>
              <a:gd name="connsiteX378" fmla="*/ 3606601 w 4312110"/>
              <a:gd name="connsiteY378" fmla="*/ 773917 h 1121663"/>
              <a:gd name="connsiteX379" fmla="*/ 3606601 w 4312110"/>
              <a:gd name="connsiteY379" fmla="*/ 760946 h 1121663"/>
              <a:gd name="connsiteX380" fmla="*/ 3634974 w 4312110"/>
              <a:gd name="connsiteY380" fmla="*/ 760946 h 1121663"/>
              <a:gd name="connsiteX381" fmla="*/ 3647134 w 4312110"/>
              <a:gd name="connsiteY381" fmla="*/ 756622 h 1121663"/>
              <a:gd name="connsiteX382" fmla="*/ 3667402 w 4312110"/>
              <a:gd name="connsiteY382" fmla="*/ 760946 h 1121663"/>
              <a:gd name="connsiteX383" fmla="*/ 3667402 w 4312110"/>
              <a:gd name="connsiteY383" fmla="*/ 743652 h 1121663"/>
              <a:gd name="connsiteX384" fmla="*/ 3675509 w 4312110"/>
              <a:gd name="connsiteY384" fmla="*/ 743652 h 1121663"/>
              <a:gd name="connsiteX385" fmla="*/ 3675509 w 4312110"/>
              <a:gd name="connsiteY385" fmla="*/ 730681 h 1121663"/>
              <a:gd name="connsiteX386" fmla="*/ 3732255 w 4312110"/>
              <a:gd name="connsiteY386" fmla="*/ 730681 h 1121663"/>
              <a:gd name="connsiteX387" fmla="*/ 3732255 w 4312110"/>
              <a:gd name="connsiteY387" fmla="*/ 700416 h 1121663"/>
              <a:gd name="connsiteX388" fmla="*/ 3750495 w 4312110"/>
              <a:gd name="connsiteY388" fmla="*/ 700416 h 1121663"/>
              <a:gd name="connsiteX389" fmla="*/ 3750495 w 4312110"/>
              <a:gd name="connsiteY389" fmla="*/ 693931 h 1121663"/>
              <a:gd name="connsiteX390" fmla="*/ 3762655 w 4312110"/>
              <a:gd name="connsiteY390" fmla="*/ 693931 h 1121663"/>
              <a:gd name="connsiteX391" fmla="*/ 3762655 w 4312110"/>
              <a:gd name="connsiteY391" fmla="*/ 700416 h 1121663"/>
              <a:gd name="connsiteX392" fmla="*/ 3778869 w 4312110"/>
              <a:gd name="connsiteY392" fmla="*/ 700416 h 1121663"/>
              <a:gd name="connsiteX393" fmla="*/ 3778869 w 4312110"/>
              <a:gd name="connsiteY393" fmla="*/ 750137 h 1121663"/>
              <a:gd name="connsiteX394" fmla="*/ 3811297 w 4312110"/>
              <a:gd name="connsiteY394" fmla="*/ 750137 h 1121663"/>
              <a:gd name="connsiteX395" fmla="*/ 3811297 w 4312110"/>
              <a:gd name="connsiteY395" fmla="*/ 724196 h 1121663"/>
              <a:gd name="connsiteX396" fmla="*/ 3849803 w 4312110"/>
              <a:gd name="connsiteY396" fmla="*/ 724196 h 1121663"/>
              <a:gd name="connsiteX397" fmla="*/ 3849803 w 4312110"/>
              <a:gd name="connsiteY397" fmla="*/ 693931 h 1121663"/>
              <a:gd name="connsiteX398" fmla="*/ 3898445 w 4312110"/>
              <a:gd name="connsiteY398" fmla="*/ 693931 h 1121663"/>
              <a:gd name="connsiteX399" fmla="*/ 3898445 w 4312110"/>
              <a:gd name="connsiteY399" fmla="*/ 805087 h 1121663"/>
              <a:gd name="connsiteX400" fmla="*/ 3898445 w 4312110"/>
              <a:gd name="connsiteY400" fmla="*/ 818866 h 1121663"/>
              <a:gd name="connsiteX401" fmla="*/ 3964319 w 4312110"/>
              <a:gd name="connsiteY401" fmla="*/ 818866 h 1121663"/>
              <a:gd name="connsiteX402" fmla="*/ 3964319 w 4312110"/>
              <a:gd name="connsiteY402" fmla="*/ 924638 h 1121663"/>
              <a:gd name="connsiteX403" fmla="*/ 3964319 w 4312110"/>
              <a:gd name="connsiteY403" fmla="*/ 947885 h 1121663"/>
              <a:gd name="connsiteX404" fmla="*/ 3979279 w 4312110"/>
              <a:gd name="connsiteY404" fmla="*/ 947885 h 1121663"/>
              <a:gd name="connsiteX405" fmla="*/ 3979279 w 4312110"/>
              <a:gd name="connsiteY405" fmla="*/ 946723 h 1121663"/>
              <a:gd name="connsiteX406" fmla="*/ 3979279 w 4312110"/>
              <a:gd name="connsiteY406" fmla="*/ 938587 h 1121663"/>
              <a:gd name="connsiteX407" fmla="*/ 4023859 w 4312110"/>
              <a:gd name="connsiteY407" fmla="*/ 938587 h 1121663"/>
              <a:gd name="connsiteX408" fmla="*/ 4023859 w 4312110"/>
              <a:gd name="connsiteY408" fmla="*/ 959508 h 1121663"/>
              <a:gd name="connsiteX409" fmla="*/ 4026087 w 4312110"/>
              <a:gd name="connsiteY409" fmla="*/ 960671 h 1121663"/>
              <a:gd name="connsiteX410" fmla="*/ 4041691 w 4312110"/>
              <a:gd name="connsiteY410" fmla="*/ 968807 h 1121663"/>
              <a:gd name="connsiteX411" fmla="*/ 4041691 w 4312110"/>
              <a:gd name="connsiteY411" fmla="*/ 999027 h 1121663"/>
              <a:gd name="connsiteX412" fmla="*/ 4043085 w 4312110"/>
              <a:gd name="connsiteY412" fmla="*/ 999609 h 1121663"/>
              <a:gd name="connsiteX413" fmla="*/ 4052837 w 4312110"/>
              <a:gd name="connsiteY413" fmla="*/ 1003677 h 1121663"/>
              <a:gd name="connsiteX414" fmla="*/ 4052837 w 4312110"/>
              <a:gd name="connsiteY414" fmla="*/ 1002515 h 1121663"/>
              <a:gd name="connsiteX415" fmla="*/ 4052837 w 4312110"/>
              <a:gd name="connsiteY415" fmla="*/ 994378 h 1121663"/>
              <a:gd name="connsiteX416" fmla="*/ 4053951 w 4312110"/>
              <a:gd name="connsiteY416" fmla="*/ 994378 h 1121663"/>
              <a:gd name="connsiteX417" fmla="*/ 4061753 w 4312110"/>
              <a:gd name="connsiteY417" fmla="*/ 994378 h 1121663"/>
              <a:gd name="connsiteX418" fmla="*/ 4061753 w 4312110"/>
              <a:gd name="connsiteY418" fmla="*/ 993506 h 1121663"/>
              <a:gd name="connsiteX419" fmla="*/ 4061753 w 4312110"/>
              <a:gd name="connsiteY419" fmla="*/ 987404 h 1121663"/>
              <a:gd name="connsiteX420" fmla="*/ 4060638 w 4312110"/>
              <a:gd name="connsiteY420" fmla="*/ 987404 h 1121663"/>
              <a:gd name="connsiteX421" fmla="*/ 4052837 w 4312110"/>
              <a:gd name="connsiteY421" fmla="*/ 987404 h 1121663"/>
              <a:gd name="connsiteX422" fmla="*/ 4052837 w 4312110"/>
              <a:gd name="connsiteY422" fmla="*/ 986242 h 1121663"/>
              <a:gd name="connsiteX423" fmla="*/ 4052837 w 4312110"/>
              <a:gd name="connsiteY423" fmla="*/ 978106 h 1121663"/>
              <a:gd name="connsiteX424" fmla="*/ 4053951 w 4312110"/>
              <a:gd name="connsiteY424" fmla="*/ 978106 h 1121663"/>
              <a:gd name="connsiteX425" fmla="*/ 4061753 w 4312110"/>
              <a:gd name="connsiteY425" fmla="*/ 978106 h 1121663"/>
              <a:gd name="connsiteX426" fmla="*/ 4061753 w 4312110"/>
              <a:gd name="connsiteY426" fmla="*/ 976943 h 1121663"/>
              <a:gd name="connsiteX427" fmla="*/ 4061753 w 4312110"/>
              <a:gd name="connsiteY427" fmla="*/ 968807 h 1121663"/>
              <a:gd name="connsiteX428" fmla="*/ 4060638 w 4312110"/>
              <a:gd name="connsiteY428" fmla="*/ 968807 h 1121663"/>
              <a:gd name="connsiteX429" fmla="*/ 4052837 w 4312110"/>
              <a:gd name="connsiteY429" fmla="*/ 968807 h 1121663"/>
              <a:gd name="connsiteX430" fmla="*/ 4052837 w 4312110"/>
              <a:gd name="connsiteY430" fmla="*/ 967645 h 1121663"/>
              <a:gd name="connsiteX431" fmla="*/ 4052837 w 4312110"/>
              <a:gd name="connsiteY431" fmla="*/ 959508 h 1121663"/>
              <a:gd name="connsiteX432" fmla="*/ 4053951 w 4312110"/>
              <a:gd name="connsiteY432" fmla="*/ 959508 h 1121663"/>
              <a:gd name="connsiteX433" fmla="*/ 4061753 w 4312110"/>
              <a:gd name="connsiteY433" fmla="*/ 959508 h 1121663"/>
              <a:gd name="connsiteX434" fmla="*/ 4061753 w 4312110"/>
              <a:gd name="connsiteY434" fmla="*/ 958637 h 1121663"/>
              <a:gd name="connsiteX435" fmla="*/ 4061753 w 4312110"/>
              <a:gd name="connsiteY435" fmla="*/ 952535 h 1121663"/>
              <a:gd name="connsiteX436" fmla="*/ 4060638 w 4312110"/>
              <a:gd name="connsiteY436" fmla="*/ 952535 h 1121663"/>
              <a:gd name="connsiteX437" fmla="*/ 4052837 w 4312110"/>
              <a:gd name="connsiteY437" fmla="*/ 952535 h 1121663"/>
              <a:gd name="connsiteX438" fmla="*/ 4052837 w 4312110"/>
              <a:gd name="connsiteY438" fmla="*/ 951372 h 1121663"/>
              <a:gd name="connsiteX439" fmla="*/ 4052837 w 4312110"/>
              <a:gd name="connsiteY439" fmla="*/ 943236 h 1121663"/>
              <a:gd name="connsiteX440" fmla="*/ 4053951 w 4312110"/>
              <a:gd name="connsiteY440" fmla="*/ 943236 h 1121663"/>
              <a:gd name="connsiteX441" fmla="*/ 4061753 w 4312110"/>
              <a:gd name="connsiteY441" fmla="*/ 943236 h 1121663"/>
              <a:gd name="connsiteX442" fmla="*/ 4061753 w 4312110"/>
              <a:gd name="connsiteY442" fmla="*/ 942074 h 1121663"/>
              <a:gd name="connsiteX443" fmla="*/ 4061753 w 4312110"/>
              <a:gd name="connsiteY443" fmla="*/ 933937 h 1121663"/>
              <a:gd name="connsiteX444" fmla="*/ 4060638 w 4312110"/>
              <a:gd name="connsiteY444" fmla="*/ 933937 h 1121663"/>
              <a:gd name="connsiteX445" fmla="*/ 4052837 w 4312110"/>
              <a:gd name="connsiteY445" fmla="*/ 933937 h 1121663"/>
              <a:gd name="connsiteX446" fmla="*/ 4052837 w 4312110"/>
              <a:gd name="connsiteY446" fmla="*/ 933066 h 1121663"/>
              <a:gd name="connsiteX447" fmla="*/ 4052837 w 4312110"/>
              <a:gd name="connsiteY447" fmla="*/ 926963 h 1121663"/>
              <a:gd name="connsiteX448" fmla="*/ 4053951 w 4312110"/>
              <a:gd name="connsiteY448" fmla="*/ 926963 h 1121663"/>
              <a:gd name="connsiteX449" fmla="*/ 4061753 w 4312110"/>
              <a:gd name="connsiteY449" fmla="*/ 926963 h 1121663"/>
              <a:gd name="connsiteX450" fmla="*/ 4061753 w 4312110"/>
              <a:gd name="connsiteY450" fmla="*/ 925801 h 1121663"/>
              <a:gd name="connsiteX451" fmla="*/ 4061753 w 4312110"/>
              <a:gd name="connsiteY451" fmla="*/ 917665 h 1121663"/>
              <a:gd name="connsiteX452" fmla="*/ 4060638 w 4312110"/>
              <a:gd name="connsiteY452" fmla="*/ 917665 h 1121663"/>
              <a:gd name="connsiteX453" fmla="*/ 4052837 w 4312110"/>
              <a:gd name="connsiteY453" fmla="*/ 917665 h 1121663"/>
              <a:gd name="connsiteX454" fmla="*/ 4052837 w 4312110"/>
              <a:gd name="connsiteY454" fmla="*/ 916503 h 1121663"/>
              <a:gd name="connsiteX455" fmla="*/ 4052837 w 4312110"/>
              <a:gd name="connsiteY455" fmla="*/ 908366 h 1121663"/>
              <a:gd name="connsiteX456" fmla="*/ 4053951 w 4312110"/>
              <a:gd name="connsiteY456" fmla="*/ 908366 h 1121663"/>
              <a:gd name="connsiteX457" fmla="*/ 4061753 w 4312110"/>
              <a:gd name="connsiteY457" fmla="*/ 908366 h 1121663"/>
              <a:gd name="connsiteX458" fmla="*/ 4061753 w 4312110"/>
              <a:gd name="connsiteY458" fmla="*/ 907204 h 1121663"/>
              <a:gd name="connsiteX459" fmla="*/ 4061753 w 4312110"/>
              <a:gd name="connsiteY459" fmla="*/ 899068 h 1121663"/>
              <a:gd name="connsiteX460" fmla="*/ 4060638 w 4312110"/>
              <a:gd name="connsiteY460" fmla="*/ 899068 h 1121663"/>
              <a:gd name="connsiteX461" fmla="*/ 4052837 w 4312110"/>
              <a:gd name="connsiteY461" fmla="*/ 899068 h 1121663"/>
              <a:gd name="connsiteX462" fmla="*/ 4052837 w 4312110"/>
              <a:gd name="connsiteY462" fmla="*/ 898196 h 1121663"/>
              <a:gd name="connsiteX463" fmla="*/ 4052837 w 4312110"/>
              <a:gd name="connsiteY463" fmla="*/ 892094 h 1121663"/>
              <a:gd name="connsiteX464" fmla="*/ 4053951 w 4312110"/>
              <a:gd name="connsiteY464" fmla="*/ 892094 h 1121663"/>
              <a:gd name="connsiteX465" fmla="*/ 4061753 w 4312110"/>
              <a:gd name="connsiteY465" fmla="*/ 892094 h 1121663"/>
              <a:gd name="connsiteX466" fmla="*/ 4061753 w 4312110"/>
              <a:gd name="connsiteY466" fmla="*/ 890931 h 1121663"/>
              <a:gd name="connsiteX467" fmla="*/ 4061753 w 4312110"/>
              <a:gd name="connsiteY467" fmla="*/ 882795 h 1121663"/>
              <a:gd name="connsiteX468" fmla="*/ 4060638 w 4312110"/>
              <a:gd name="connsiteY468" fmla="*/ 882795 h 1121663"/>
              <a:gd name="connsiteX469" fmla="*/ 4052837 w 4312110"/>
              <a:gd name="connsiteY469" fmla="*/ 882795 h 1121663"/>
              <a:gd name="connsiteX470" fmla="*/ 4052837 w 4312110"/>
              <a:gd name="connsiteY470" fmla="*/ 881633 h 1121663"/>
              <a:gd name="connsiteX471" fmla="*/ 4052837 w 4312110"/>
              <a:gd name="connsiteY471" fmla="*/ 873496 h 1121663"/>
              <a:gd name="connsiteX472" fmla="*/ 4053951 w 4312110"/>
              <a:gd name="connsiteY472" fmla="*/ 873496 h 1121663"/>
              <a:gd name="connsiteX473" fmla="*/ 4061753 w 4312110"/>
              <a:gd name="connsiteY473" fmla="*/ 873496 h 1121663"/>
              <a:gd name="connsiteX474" fmla="*/ 4061753 w 4312110"/>
              <a:gd name="connsiteY474" fmla="*/ 872625 h 1121663"/>
              <a:gd name="connsiteX475" fmla="*/ 4061753 w 4312110"/>
              <a:gd name="connsiteY475" fmla="*/ 866523 h 1121663"/>
              <a:gd name="connsiteX476" fmla="*/ 4060638 w 4312110"/>
              <a:gd name="connsiteY476" fmla="*/ 866523 h 1121663"/>
              <a:gd name="connsiteX477" fmla="*/ 4052837 w 4312110"/>
              <a:gd name="connsiteY477" fmla="*/ 866523 h 1121663"/>
              <a:gd name="connsiteX478" fmla="*/ 4052837 w 4312110"/>
              <a:gd name="connsiteY478" fmla="*/ 865360 h 1121663"/>
              <a:gd name="connsiteX479" fmla="*/ 4052837 w 4312110"/>
              <a:gd name="connsiteY479" fmla="*/ 857224 h 1121663"/>
              <a:gd name="connsiteX480" fmla="*/ 4053951 w 4312110"/>
              <a:gd name="connsiteY480" fmla="*/ 857224 h 1121663"/>
              <a:gd name="connsiteX481" fmla="*/ 4061753 w 4312110"/>
              <a:gd name="connsiteY481" fmla="*/ 857224 h 1121663"/>
              <a:gd name="connsiteX482" fmla="*/ 4061753 w 4312110"/>
              <a:gd name="connsiteY482" fmla="*/ 856062 h 1121663"/>
              <a:gd name="connsiteX483" fmla="*/ 4061753 w 4312110"/>
              <a:gd name="connsiteY483" fmla="*/ 847925 h 1121663"/>
              <a:gd name="connsiteX484" fmla="*/ 4060638 w 4312110"/>
              <a:gd name="connsiteY484" fmla="*/ 847925 h 1121663"/>
              <a:gd name="connsiteX485" fmla="*/ 4052837 w 4312110"/>
              <a:gd name="connsiteY485" fmla="*/ 847925 h 1121663"/>
              <a:gd name="connsiteX486" fmla="*/ 4052837 w 4312110"/>
              <a:gd name="connsiteY486" fmla="*/ 846763 h 1121663"/>
              <a:gd name="connsiteX487" fmla="*/ 4052837 w 4312110"/>
              <a:gd name="connsiteY487" fmla="*/ 838627 h 1121663"/>
              <a:gd name="connsiteX488" fmla="*/ 4053951 w 4312110"/>
              <a:gd name="connsiteY488" fmla="*/ 838627 h 1121663"/>
              <a:gd name="connsiteX489" fmla="*/ 4061753 w 4312110"/>
              <a:gd name="connsiteY489" fmla="*/ 838627 h 1121663"/>
              <a:gd name="connsiteX490" fmla="*/ 4061753 w 4312110"/>
              <a:gd name="connsiteY490" fmla="*/ 837755 h 1121663"/>
              <a:gd name="connsiteX491" fmla="*/ 4061753 w 4312110"/>
              <a:gd name="connsiteY491" fmla="*/ 831653 h 1121663"/>
              <a:gd name="connsiteX492" fmla="*/ 4060638 w 4312110"/>
              <a:gd name="connsiteY492" fmla="*/ 831653 h 1121663"/>
              <a:gd name="connsiteX493" fmla="*/ 4052837 w 4312110"/>
              <a:gd name="connsiteY493" fmla="*/ 831653 h 1121663"/>
              <a:gd name="connsiteX494" fmla="*/ 4052837 w 4312110"/>
              <a:gd name="connsiteY494" fmla="*/ 830491 h 1121663"/>
              <a:gd name="connsiteX495" fmla="*/ 4052837 w 4312110"/>
              <a:gd name="connsiteY495" fmla="*/ 822354 h 1121663"/>
              <a:gd name="connsiteX496" fmla="*/ 4053951 w 4312110"/>
              <a:gd name="connsiteY496" fmla="*/ 822354 h 1121663"/>
              <a:gd name="connsiteX497" fmla="*/ 4061753 w 4312110"/>
              <a:gd name="connsiteY497" fmla="*/ 822354 h 1121663"/>
              <a:gd name="connsiteX498" fmla="*/ 4061753 w 4312110"/>
              <a:gd name="connsiteY498" fmla="*/ 821192 h 1121663"/>
              <a:gd name="connsiteX499" fmla="*/ 4061753 w 4312110"/>
              <a:gd name="connsiteY499" fmla="*/ 813056 h 1121663"/>
              <a:gd name="connsiteX500" fmla="*/ 4060638 w 4312110"/>
              <a:gd name="connsiteY500" fmla="*/ 813056 h 1121663"/>
              <a:gd name="connsiteX501" fmla="*/ 4052837 w 4312110"/>
              <a:gd name="connsiteY501" fmla="*/ 813056 h 1121663"/>
              <a:gd name="connsiteX502" fmla="*/ 4052837 w 4312110"/>
              <a:gd name="connsiteY502" fmla="*/ 811893 h 1121663"/>
              <a:gd name="connsiteX503" fmla="*/ 4052837 w 4312110"/>
              <a:gd name="connsiteY503" fmla="*/ 803757 h 1121663"/>
              <a:gd name="connsiteX504" fmla="*/ 4053951 w 4312110"/>
              <a:gd name="connsiteY504" fmla="*/ 803757 h 1121663"/>
              <a:gd name="connsiteX505" fmla="*/ 4061753 w 4312110"/>
              <a:gd name="connsiteY505" fmla="*/ 803757 h 1121663"/>
              <a:gd name="connsiteX506" fmla="*/ 4061753 w 4312110"/>
              <a:gd name="connsiteY506" fmla="*/ 802885 h 1121663"/>
              <a:gd name="connsiteX507" fmla="*/ 4061753 w 4312110"/>
              <a:gd name="connsiteY507" fmla="*/ 796783 h 1121663"/>
              <a:gd name="connsiteX508" fmla="*/ 4060638 w 4312110"/>
              <a:gd name="connsiteY508" fmla="*/ 796783 h 1121663"/>
              <a:gd name="connsiteX509" fmla="*/ 4052837 w 4312110"/>
              <a:gd name="connsiteY509" fmla="*/ 796783 h 1121663"/>
              <a:gd name="connsiteX510" fmla="*/ 4052837 w 4312110"/>
              <a:gd name="connsiteY510" fmla="*/ 795621 h 1121663"/>
              <a:gd name="connsiteX511" fmla="*/ 4052837 w 4312110"/>
              <a:gd name="connsiteY511" fmla="*/ 787484 h 1121663"/>
              <a:gd name="connsiteX512" fmla="*/ 4053951 w 4312110"/>
              <a:gd name="connsiteY512" fmla="*/ 787484 h 1121663"/>
              <a:gd name="connsiteX513" fmla="*/ 4061753 w 4312110"/>
              <a:gd name="connsiteY513" fmla="*/ 787484 h 1121663"/>
              <a:gd name="connsiteX514" fmla="*/ 4060638 w 4312110"/>
              <a:gd name="connsiteY514" fmla="*/ 785741 h 1121663"/>
              <a:gd name="connsiteX515" fmla="*/ 4052837 w 4312110"/>
              <a:gd name="connsiteY515" fmla="*/ 773537 h 1121663"/>
              <a:gd name="connsiteX516" fmla="*/ 4052837 w 4312110"/>
              <a:gd name="connsiteY516" fmla="*/ 736342 h 1121663"/>
              <a:gd name="connsiteX517" fmla="*/ 4202181 w 4312110"/>
              <a:gd name="connsiteY517" fmla="*/ 736342 h 1121663"/>
              <a:gd name="connsiteX518" fmla="*/ 4215554 w 4312110"/>
              <a:gd name="connsiteY518" fmla="*/ 757264 h 1121663"/>
              <a:gd name="connsiteX519" fmla="*/ 4215554 w 4312110"/>
              <a:gd name="connsiteY519" fmla="*/ 803757 h 1121663"/>
              <a:gd name="connsiteX520" fmla="*/ 4214439 w 4312110"/>
              <a:gd name="connsiteY520" fmla="*/ 803757 h 1121663"/>
              <a:gd name="connsiteX521" fmla="*/ 4206638 w 4312110"/>
              <a:gd name="connsiteY521" fmla="*/ 803757 h 1121663"/>
              <a:gd name="connsiteX522" fmla="*/ 4206638 w 4312110"/>
              <a:gd name="connsiteY522" fmla="*/ 804919 h 1121663"/>
              <a:gd name="connsiteX523" fmla="*/ 4206638 w 4312110"/>
              <a:gd name="connsiteY523" fmla="*/ 813056 h 1121663"/>
              <a:gd name="connsiteX524" fmla="*/ 4207753 w 4312110"/>
              <a:gd name="connsiteY524" fmla="*/ 813056 h 1121663"/>
              <a:gd name="connsiteX525" fmla="*/ 4215554 w 4312110"/>
              <a:gd name="connsiteY525" fmla="*/ 813056 h 1121663"/>
              <a:gd name="connsiteX526" fmla="*/ 4215554 w 4312110"/>
              <a:gd name="connsiteY526" fmla="*/ 814218 h 1121663"/>
              <a:gd name="connsiteX527" fmla="*/ 4215554 w 4312110"/>
              <a:gd name="connsiteY527" fmla="*/ 822354 h 1121663"/>
              <a:gd name="connsiteX528" fmla="*/ 4214439 w 4312110"/>
              <a:gd name="connsiteY528" fmla="*/ 822354 h 1121663"/>
              <a:gd name="connsiteX529" fmla="*/ 4206638 w 4312110"/>
              <a:gd name="connsiteY529" fmla="*/ 822354 h 1121663"/>
              <a:gd name="connsiteX530" fmla="*/ 4206638 w 4312110"/>
              <a:gd name="connsiteY530" fmla="*/ 823516 h 1121663"/>
              <a:gd name="connsiteX531" fmla="*/ 4206638 w 4312110"/>
              <a:gd name="connsiteY531" fmla="*/ 831653 h 1121663"/>
              <a:gd name="connsiteX532" fmla="*/ 4207753 w 4312110"/>
              <a:gd name="connsiteY532" fmla="*/ 831653 h 1121663"/>
              <a:gd name="connsiteX533" fmla="*/ 4215554 w 4312110"/>
              <a:gd name="connsiteY533" fmla="*/ 831653 h 1121663"/>
              <a:gd name="connsiteX534" fmla="*/ 4215554 w 4312110"/>
              <a:gd name="connsiteY534" fmla="*/ 832525 h 1121663"/>
              <a:gd name="connsiteX535" fmla="*/ 4215554 w 4312110"/>
              <a:gd name="connsiteY535" fmla="*/ 838627 h 1121663"/>
              <a:gd name="connsiteX536" fmla="*/ 4214439 w 4312110"/>
              <a:gd name="connsiteY536" fmla="*/ 838627 h 1121663"/>
              <a:gd name="connsiteX537" fmla="*/ 4206638 w 4312110"/>
              <a:gd name="connsiteY537" fmla="*/ 838627 h 1121663"/>
              <a:gd name="connsiteX538" fmla="*/ 4206638 w 4312110"/>
              <a:gd name="connsiteY538" fmla="*/ 839789 h 1121663"/>
              <a:gd name="connsiteX539" fmla="*/ 4206638 w 4312110"/>
              <a:gd name="connsiteY539" fmla="*/ 847925 h 1121663"/>
              <a:gd name="connsiteX540" fmla="*/ 4207753 w 4312110"/>
              <a:gd name="connsiteY540" fmla="*/ 847925 h 1121663"/>
              <a:gd name="connsiteX541" fmla="*/ 4215554 w 4312110"/>
              <a:gd name="connsiteY541" fmla="*/ 847925 h 1121663"/>
              <a:gd name="connsiteX542" fmla="*/ 4215554 w 4312110"/>
              <a:gd name="connsiteY542" fmla="*/ 849088 h 1121663"/>
              <a:gd name="connsiteX543" fmla="*/ 4215554 w 4312110"/>
              <a:gd name="connsiteY543" fmla="*/ 857224 h 1121663"/>
              <a:gd name="connsiteX544" fmla="*/ 4214439 w 4312110"/>
              <a:gd name="connsiteY544" fmla="*/ 857224 h 1121663"/>
              <a:gd name="connsiteX545" fmla="*/ 4206638 w 4312110"/>
              <a:gd name="connsiteY545" fmla="*/ 857224 h 1121663"/>
              <a:gd name="connsiteX546" fmla="*/ 4206638 w 4312110"/>
              <a:gd name="connsiteY546" fmla="*/ 858386 h 1121663"/>
              <a:gd name="connsiteX547" fmla="*/ 4206638 w 4312110"/>
              <a:gd name="connsiteY547" fmla="*/ 866523 h 1121663"/>
              <a:gd name="connsiteX548" fmla="*/ 4207753 w 4312110"/>
              <a:gd name="connsiteY548" fmla="*/ 866523 h 1121663"/>
              <a:gd name="connsiteX549" fmla="*/ 4215554 w 4312110"/>
              <a:gd name="connsiteY549" fmla="*/ 866523 h 1121663"/>
              <a:gd name="connsiteX550" fmla="*/ 4215554 w 4312110"/>
              <a:gd name="connsiteY550" fmla="*/ 867394 h 1121663"/>
              <a:gd name="connsiteX551" fmla="*/ 4215554 w 4312110"/>
              <a:gd name="connsiteY551" fmla="*/ 873496 h 1121663"/>
              <a:gd name="connsiteX552" fmla="*/ 4214439 w 4312110"/>
              <a:gd name="connsiteY552" fmla="*/ 873496 h 1121663"/>
              <a:gd name="connsiteX553" fmla="*/ 4206638 w 4312110"/>
              <a:gd name="connsiteY553" fmla="*/ 873496 h 1121663"/>
              <a:gd name="connsiteX554" fmla="*/ 4206638 w 4312110"/>
              <a:gd name="connsiteY554" fmla="*/ 874659 h 1121663"/>
              <a:gd name="connsiteX555" fmla="*/ 4206638 w 4312110"/>
              <a:gd name="connsiteY555" fmla="*/ 882795 h 1121663"/>
              <a:gd name="connsiteX556" fmla="*/ 4207753 w 4312110"/>
              <a:gd name="connsiteY556" fmla="*/ 882795 h 1121663"/>
              <a:gd name="connsiteX557" fmla="*/ 4215554 w 4312110"/>
              <a:gd name="connsiteY557" fmla="*/ 882795 h 1121663"/>
              <a:gd name="connsiteX558" fmla="*/ 4215554 w 4312110"/>
              <a:gd name="connsiteY558" fmla="*/ 883957 h 1121663"/>
              <a:gd name="connsiteX559" fmla="*/ 4215554 w 4312110"/>
              <a:gd name="connsiteY559" fmla="*/ 892094 h 1121663"/>
              <a:gd name="connsiteX560" fmla="*/ 4214439 w 4312110"/>
              <a:gd name="connsiteY560" fmla="*/ 892094 h 1121663"/>
              <a:gd name="connsiteX561" fmla="*/ 4206638 w 4312110"/>
              <a:gd name="connsiteY561" fmla="*/ 892094 h 1121663"/>
              <a:gd name="connsiteX562" fmla="*/ 4206638 w 4312110"/>
              <a:gd name="connsiteY562" fmla="*/ 892965 h 1121663"/>
              <a:gd name="connsiteX563" fmla="*/ 4206638 w 4312110"/>
              <a:gd name="connsiteY563" fmla="*/ 899068 h 1121663"/>
              <a:gd name="connsiteX564" fmla="*/ 4207753 w 4312110"/>
              <a:gd name="connsiteY564" fmla="*/ 899068 h 1121663"/>
              <a:gd name="connsiteX565" fmla="*/ 4215554 w 4312110"/>
              <a:gd name="connsiteY565" fmla="*/ 899068 h 1121663"/>
              <a:gd name="connsiteX566" fmla="*/ 4215554 w 4312110"/>
              <a:gd name="connsiteY566" fmla="*/ 900230 h 1121663"/>
              <a:gd name="connsiteX567" fmla="*/ 4215554 w 4312110"/>
              <a:gd name="connsiteY567" fmla="*/ 908366 h 1121663"/>
              <a:gd name="connsiteX568" fmla="*/ 4214439 w 4312110"/>
              <a:gd name="connsiteY568" fmla="*/ 908366 h 1121663"/>
              <a:gd name="connsiteX569" fmla="*/ 4206638 w 4312110"/>
              <a:gd name="connsiteY569" fmla="*/ 908366 h 1121663"/>
              <a:gd name="connsiteX570" fmla="*/ 4206638 w 4312110"/>
              <a:gd name="connsiteY570" fmla="*/ 909528 h 1121663"/>
              <a:gd name="connsiteX571" fmla="*/ 4206638 w 4312110"/>
              <a:gd name="connsiteY571" fmla="*/ 917665 h 1121663"/>
              <a:gd name="connsiteX572" fmla="*/ 4207753 w 4312110"/>
              <a:gd name="connsiteY572" fmla="*/ 917665 h 1121663"/>
              <a:gd name="connsiteX573" fmla="*/ 4215554 w 4312110"/>
              <a:gd name="connsiteY573" fmla="*/ 917665 h 1121663"/>
              <a:gd name="connsiteX574" fmla="*/ 4215554 w 4312110"/>
              <a:gd name="connsiteY574" fmla="*/ 918827 h 1121663"/>
              <a:gd name="connsiteX575" fmla="*/ 4215554 w 4312110"/>
              <a:gd name="connsiteY575" fmla="*/ 926963 h 1121663"/>
              <a:gd name="connsiteX576" fmla="*/ 4214439 w 4312110"/>
              <a:gd name="connsiteY576" fmla="*/ 926963 h 1121663"/>
              <a:gd name="connsiteX577" fmla="*/ 4206638 w 4312110"/>
              <a:gd name="connsiteY577" fmla="*/ 926963 h 1121663"/>
              <a:gd name="connsiteX578" fmla="*/ 4206638 w 4312110"/>
              <a:gd name="connsiteY578" fmla="*/ 927835 h 1121663"/>
              <a:gd name="connsiteX579" fmla="*/ 4206638 w 4312110"/>
              <a:gd name="connsiteY579" fmla="*/ 933937 h 1121663"/>
              <a:gd name="connsiteX580" fmla="*/ 4207753 w 4312110"/>
              <a:gd name="connsiteY580" fmla="*/ 933937 h 1121663"/>
              <a:gd name="connsiteX581" fmla="*/ 4215554 w 4312110"/>
              <a:gd name="connsiteY581" fmla="*/ 933937 h 1121663"/>
              <a:gd name="connsiteX582" fmla="*/ 4215554 w 4312110"/>
              <a:gd name="connsiteY582" fmla="*/ 935100 h 1121663"/>
              <a:gd name="connsiteX583" fmla="*/ 4215554 w 4312110"/>
              <a:gd name="connsiteY583" fmla="*/ 943236 h 1121663"/>
              <a:gd name="connsiteX584" fmla="*/ 4214439 w 4312110"/>
              <a:gd name="connsiteY584" fmla="*/ 943236 h 1121663"/>
              <a:gd name="connsiteX585" fmla="*/ 4206638 w 4312110"/>
              <a:gd name="connsiteY585" fmla="*/ 943236 h 1121663"/>
              <a:gd name="connsiteX586" fmla="*/ 4206638 w 4312110"/>
              <a:gd name="connsiteY586" fmla="*/ 944398 h 1121663"/>
              <a:gd name="connsiteX587" fmla="*/ 4206638 w 4312110"/>
              <a:gd name="connsiteY587" fmla="*/ 952535 h 1121663"/>
              <a:gd name="connsiteX588" fmla="*/ 4207753 w 4312110"/>
              <a:gd name="connsiteY588" fmla="*/ 952535 h 1121663"/>
              <a:gd name="connsiteX589" fmla="*/ 4215554 w 4312110"/>
              <a:gd name="connsiteY589" fmla="*/ 952535 h 1121663"/>
              <a:gd name="connsiteX590" fmla="*/ 4215554 w 4312110"/>
              <a:gd name="connsiteY590" fmla="*/ 953406 h 1121663"/>
              <a:gd name="connsiteX591" fmla="*/ 4215554 w 4312110"/>
              <a:gd name="connsiteY591" fmla="*/ 959508 h 1121663"/>
              <a:gd name="connsiteX592" fmla="*/ 4214439 w 4312110"/>
              <a:gd name="connsiteY592" fmla="*/ 959508 h 1121663"/>
              <a:gd name="connsiteX593" fmla="*/ 4206638 w 4312110"/>
              <a:gd name="connsiteY593" fmla="*/ 959508 h 1121663"/>
              <a:gd name="connsiteX594" fmla="*/ 4206638 w 4312110"/>
              <a:gd name="connsiteY594" fmla="*/ 960671 h 1121663"/>
              <a:gd name="connsiteX595" fmla="*/ 4206638 w 4312110"/>
              <a:gd name="connsiteY595" fmla="*/ 968807 h 1121663"/>
              <a:gd name="connsiteX596" fmla="*/ 4207753 w 4312110"/>
              <a:gd name="connsiteY596" fmla="*/ 968807 h 1121663"/>
              <a:gd name="connsiteX597" fmla="*/ 4215554 w 4312110"/>
              <a:gd name="connsiteY597" fmla="*/ 968807 h 1121663"/>
              <a:gd name="connsiteX598" fmla="*/ 4215554 w 4312110"/>
              <a:gd name="connsiteY598" fmla="*/ 969969 h 1121663"/>
              <a:gd name="connsiteX599" fmla="*/ 4215554 w 4312110"/>
              <a:gd name="connsiteY599" fmla="*/ 978106 h 1121663"/>
              <a:gd name="connsiteX600" fmla="*/ 4214439 w 4312110"/>
              <a:gd name="connsiteY600" fmla="*/ 978106 h 1121663"/>
              <a:gd name="connsiteX601" fmla="*/ 4206638 w 4312110"/>
              <a:gd name="connsiteY601" fmla="*/ 978106 h 1121663"/>
              <a:gd name="connsiteX602" fmla="*/ 4206638 w 4312110"/>
              <a:gd name="connsiteY602" fmla="*/ 979268 h 1121663"/>
              <a:gd name="connsiteX603" fmla="*/ 4206638 w 4312110"/>
              <a:gd name="connsiteY603" fmla="*/ 987404 h 1121663"/>
              <a:gd name="connsiteX604" fmla="*/ 4207753 w 4312110"/>
              <a:gd name="connsiteY604" fmla="*/ 987404 h 1121663"/>
              <a:gd name="connsiteX605" fmla="*/ 4215554 w 4312110"/>
              <a:gd name="connsiteY605" fmla="*/ 987404 h 1121663"/>
              <a:gd name="connsiteX606" fmla="*/ 4215554 w 4312110"/>
              <a:gd name="connsiteY606" fmla="*/ 988276 h 1121663"/>
              <a:gd name="connsiteX607" fmla="*/ 4215554 w 4312110"/>
              <a:gd name="connsiteY607" fmla="*/ 994378 h 1121663"/>
              <a:gd name="connsiteX608" fmla="*/ 4214439 w 4312110"/>
              <a:gd name="connsiteY608" fmla="*/ 994378 h 1121663"/>
              <a:gd name="connsiteX609" fmla="*/ 4206638 w 4312110"/>
              <a:gd name="connsiteY609" fmla="*/ 994378 h 1121663"/>
              <a:gd name="connsiteX610" fmla="*/ 4206638 w 4312110"/>
              <a:gd name="connsiteY610" fmla="*/ 995540 h 1121663"/>
              <a:gd name="connsiteX611" fmla="*/ 4206638 w 4312110"/>
              <a:gd name="connsiteY611" fmla="*/ 1003677 h 1121663"/>
              <a:gd name="connsiteX612" fmla="*/ 4231157 w 4312110"/>
              <a:gd name="connsiteY612" fmla="*/ 1024599 h 1121663"/>
              <a:gd name="connsiteX613" fmla="*/ 4230043 w 4312110"/>
              <a:gd name="connsiteY613" fmla="*/ 1029248 h 1121663"/>
              <a:gd name="connsiteX614" fmla="*/ 4222241 w 4312110"/>
              <a:gd name="connsiteY614" fmla="*/ 1029248 h 1121663"/>
              <a:gd name="connsiteX615" fmla="*/ 4222241 w 4312110"/>
              <a:gd name="connsiteY615" fmla="*/ 1054819 h 1121663"/>
              <a:gd name="connsiteX616" fmla="*/ 4223357 w 4312110"/>
              <a:gd name="connsiteY616" fmla="*/ 1054819 h 1121663"/>
              <a:gd name="connsiteX617" fmla="*/ 4231157 w 4312110"/>
              <a:gd name="connsiteY617" fmla="*/ 1054819 h 1121663"/>
              <a:gd name="connsiteX618" fmla="*/ 4231157 w 4312110"/>
              <a:gd name="connsiteY618" fmla="*/ 1053366 h 1121663"/>
              <a:gd name="connsiteX619" fmla="*/ 4231157 w 4312110"/>
              <a:gd name="connsiteY619" fmla="*/ 1043196 h 1121663"/>
              <a:gd name="connsiteX620" fmla="*/ 4232271 w 4312110"/>
              <a:gd name="connsiteY620" fmla="*/ 1042615 h 1121663"/>
              <a:gd name="connsiteX621" fmla="*/ 4240073 w 4312110"/>
              <a:gd name="connsiteY621" fmla="*/ 1038547 h 1121663"/>
              <a:gd name="connsiteX622" fmla="*/ 4242023 w 4312110"/>
              <a:gd name="connsiteY622" fmla="*/ 1038547 h 1121663"/>
              <a:gd name="connsiteX623" fmla="*/ 4255677 w 4312110"/>
              <a:gd name="connsiteY623" fmla="*/ 1038547 h 1121663"/>
              <a:gd name="connsiteX624" fmla="*/ 4255677 w 4312110"/>
              <a:gd name="connsiteY624" fmla="*/ 1039709 h 1121663"/>
              <a:gd name="connsiteX625" fmla="*/ 4255677 w 4312110"/>
              <a:gd name="connsiteY625" fmla="*/ 1047845 h 1121663"/>
              <a:gd name="connsiteX626" fmla="*/ 4257349 w 4312110"/>
              <a:gd name="connsiteY626" fmla="*/ 1047845 h 1121663"/>
              <a:gd name="connsiteX627" fmla="*/ 4269051 w 4312110"/>
              <a:gd name="connsiteY627" fmla="*/ 1047845 h 1121663"/>
              <a:gd name="connsiteX628" fmla="*/ 4270165 w 4312110"/>
              <a:gd name="connsiteY628" fmla="*/ 1052494 h 1121663"/>
              <a:gd name="connsiteX629" fmla="*/ 4277967 w 4312110"/>
              <a:gd name="connsiteY629" fmla="*/ 1052494 h 1121663"/>
              <a:gd name="connsiteX630" fmla="*/ 4302486 w 4312110"/>
              <a:gd name="connsiteY630" fmla="*/ 1085039 h 1121663"/>
              <a:gd name="connsiteX631" fmla="*/ 4302486 w 4312110"/>
              <a:gd name="connsiteY631" fmla="*/ 1119909 h 1121663"/>
              <a:gd name="connsiteX632" fmla="*/ 4303599 w 4312110"/>
              <a:gd name="connsiteY632" fmla="*/ 1119909 h 1121663"/>
              <a:gd name="connsiteX633" fmla="*/ 4311402 w 4312110"/>
              <a:gd name="connsiteY633" fmla="*/ 1119909 h 1121663"/>
              <a:gd name="connsiteX634" fmla="*/ 4311402 w 4312110"/>
              <a:gd name="connsiteY634" fmla="*/ 1117875 h 1121663"/>
              <a:gd name="connsiteX635" fmla="*/ 4311402 w 4312110"/>
              <a:gd name="connsiteY635" fmla="*/ 1103637 h 1121663"/>
              <a:gd name="connsiteX636" fmla="*/ 4312110 w 4312110"/>
              <a:gd name="connsiteY636" fmla="*/ 1103637 h 1121663"/>
              <a:gd name="connsiteX637" fmla="*/ 4312110 w 4312110"/>
              <a:gd name="connsiteY637" fmla="*/ 1121663 h 1121663"/>
              <a:gd name="connsiteX638" fmla="*/ 0 w 4312110"/>
              <a:gd name="connsiteY638" fmla="*/ 1121663 h 1121663"/>
              <a:gd name="connsiteX639" fmla="*/ 42052 w 4312110"/>
              <a:gd name="connsiteY639" fmla="*/ 1048827 h 1121663"/>
              <a:gd name="connsiteX640" fmla="*/ 82230 w 4312110"/>
              <a:gd name="connsiteY640" fmla="*/ 1045519 h 1121663"/>
              <a:gd name="connsiteX641" fmla="*/ 82230 w 4312110"/>
              <a:gd name="connsiteY641" fmla="*/ 1012974 h 1121663"/>
              <a:gd name="connsiteX642" fmla="*/ 126810 w 4312110"/>
              <a:gd name="connsiteY642" fmla="*/ 1012974 h 1121663"/>
              <a:gd name="connsiteX643" fmla="*/ 126810 w 4312110"/>
              <a:gd name="connsiteY643" fmla="*/ 994377 h 1121663"/>
              <a:gd name="connsiteX644" fmla="*/ 220429 w 4312110"/>
              <a:gd name="connsiteY644" fmla="*/ 994377 h 1121663"/>
              <a:gd name="connsiteX645" fmla="*/ 220429 w 4312110"/>
              <a:gd name="connsiteY645" fmla="*/ 1006000 h 1121663"/>
              <a:gd name="connsiteX646" fmla="*/ 280612 w 4312110"/>
              <a:gd name="connsiteY646" fmla="*/ 1006000 h 1121663"/>
              <a:gd name="connsiteX647" fmla="*/ 280612 w 4312110"/>
              <a:gd name="connsiteY647" fmla="*/ 1012974 h 1121663"/>
              <a:gd name="connsiteX648" fmla="*/ 298444 w 4312110"/>
              <a:gd name="connsiteY648" fmla="*/ 1012974 h 1121663"/>
              <a:gd name="connsiteX649" fmla="*/ 298444 w 4312110"/>
              <a:gd name="connsiteY649" fmla="*/ 1019948 h 1121663"/>
              <a:gd name="connsiteX650" fmla="*/ 314047 w 4312110"/>
              <a:gd name="connsiteY650" fmla="*/ 1019948 h 1121663"/>
              <a:gd name="connsiteX651" fmla="*/ 314047 w 4312110"/>
              <a:gd name="connsiteY651" fmla="*/ 915339 h 1121663"/>
              <a:gd name="connsiteX652" fmla="*/ 360857 w 4312110"/>
              <a:gd name="connsiteY652" fmla="*/ 901391 h 1121663"/>
              <a:gd name="connsiteX653" fmla="*/ 447788 w 4312110"/>
              <a:gd name="connsiteY653" fmla="*/ 901391 h 1121663"/>
              <a:gd name="connsiteX654" fmla="*/ 447788 w 4312110"/>
              <a:gd name="connsiteY654" fmla="*/ 734017 h 1121663"/>
              <a:gd name="connsiteX655" fmla="*/ 472307 w 4312110"/>
              <a:gd name="connsiteY655" fmla="*/ 722393 h 1121663"/>
              <a:gd name="connsiteX656" fmla="*/ 579300 w 4312110"/>
              <a:gd name="connsiteY656" fmla="*/ 703796 h 1121663"/>
              <a:gd name="connsiteX657" fmla="*/ 617193 w 4312110"/>
              <a:gd name="connsiteY657" fmla="*/ 715419 h 1121663"/>
              <a:gd name="connsiteX658" fmla="*/ 623880 w 4312110"/>
              <a:gd name="connsiteY658" fmla="*/ 722393 h 1121663"/>
              <a:gd name="connsiteX659" fmla="*/ 623880 w 4312110"/>
              <a:gd name="connsiteY659" fmla="*/ 1033896 h 1121663"/>
              <a:gd name="connsiteX660" fmla="*/ 639483 w 4312110"/>
              <a:gd name="connsiteY660" fmla="*/ 1033896 h 1121663"/>
              <a:gd name="connsiteX661" fmla="*/ 639483 w 4312110"/>
              <a:gd name="connsiteY661" fmla="*/ 908365 h 1121663"/>
              <a:gd name="connsiteX662" fmla="*/ 652857 w 4312110"/>
              <a:gd name="connsiteY662" fmla="*/ 908365 h 1121663"/>
              <a:gd name="connsiteX663" fmla="*/ 652857 w 4312110"/>
              <a:gd name="connsiteY663" fmla="*/ 896742 h 1121663"/>
              <a:gd name="connsiteX664" fmla="*/ 666231 w 4312110"/>
              <a:gd name="connsiteY664" fmla="*/ 889768 h 1121663"/>
              <a:gd name="connsiteX665" fmla="*/ 677376 w 4312110"/>
              <a:gd name="connsiteY665" fmla="*/ 889768 h 1121663"/>
              <a:gd name="connsiteX666" fmla="*/ 677376 w 4312110"/>
              <a:gd name="connsiteY666" fmla="*/ 878145 h 1121663"/>
              <a:gd name="connsiteX667" fmla="*/ 686292 w 4312110"/>
              <a:gd name="connsiteY667" fmla="*/ 871171 h 1121663"/>
              <a:gd name="connsiteX668" fmla="*/ 708583 w 4312110"/>
              <a:gd name="connsiteY668" fmla="*/ 871171 h 1121663"/>
              <a:gd name="connsiteX669" fmla="*/ 708583 w 4312110"/>
              <a:gd name="connsiteY669" fmla="*/ 908365 h 1121663"/>
              <a:gd name="connsiteX670" fmla="*/ 755392 w 4312110"/>
              <a:gd name="connsiteY670" fmla="*/ 908365 h 1121663"/>
              <a:gd name="connsiteX671" fmla="*/ 755392 w 4312110"/>
              <a:gd name="connsiteY671" fmla="*/ 1038546 h 1121663"/>
              <a:gd name="connsiteX672" fmla="*/ 773224 w 4312110"/>
              <a:gd name="connsiteY672" fmla="*/ 1038546 h 1121663"/>
              <a:gd name="connsiteX673" fmla="*/ 791056 w 4312110"/>
              <a:gd name="connsiteY673" fmla="*/ 1031572 h 1121663"/>
              <a:gd name="connsiteX674" fmla="*/ 791056 w 4312110"/>
              <a:gd name="connsiteY674" fmla="*/ 1022273 h 1121663"/>
              <a:gd name="connsiteX675" fmla="*/ 784369 w 4312110"/>
              <a:gd name="connsiteY675" fmla="*/ 1019948 h 1121663"/>
              <a:gd name="connsiteX676" fmla="*/ 784369 w 4312110"/>
              <a:gd name="connsiteY676" fmla="*/ 1012974 h 1121663"/>
              <a:gd name="connsiteX677" fmla="*/ 791056 w 4312110"/>
              <a:gd name="connsiteY677" fmla="*/ 1008325 h 1121663"/>
              <a:gd name="connsiteX678" fmla="*/ 791056 w 4312110"/>
              <a:gd name="connsiteY678" fmla="*/ 957183 h 1121663"/>
              <a:gd name="connsiteX679" fmla="*/ 784369 w 4312110"/>
              <a:gd name="connsiteY679" fmla="*/ 954858 h 1121663"/>
              <a:gd name="connsiteX680" fmla="*/ 784369 w 4312110"/>
              <a:gd name="connsiteY680" fmla="*/ 947884 h 1121663"/>
              <a:gd name="connsiteX681" fmla="*/ 791056 w 4312110"/>
              <a:gd name="connsiteY681" fmla="*/ 943235 h 1121663"/>
              <a:gd name="connsiteX682" fmla="*/ 795514 w 4312110"/>
              <a:gd name="connsiteY682" fmla="*/ 938586 h 1121663"/>
              <a:gd name="connsiteX683" fmla="*/ 795514 w 4312110"/>
              <a:gd name="connsiteY683" fmla="*/ 929287 h 1121663"/>
              <a:gd name="connsiteX684" fmla="*/ 791056 w 4312110"/>
              <a:gd name="connsiteY684" fmla="*/ 929287 h 1121663"/>
              <a:gd name="connsiteX685" fmla="*/ 791056 w 4312110"/>
              <a:gd name="connsiteY685" fmla="*/ 922313 h 1121663"/>
              <a:gd name="connsiteX686" fmla="*/ 797743 w 4312110"/>
              <a:gd name="connsiteY686" fmla="*/ 917664 h 1121663"/>
              <a:gd name="connsiteX687" fmla="*/ 833407 w 4312110"/>
              <a:gd name="connsiteY687" fmla="*/ 852574 h 1121663"/>
              <a:gd name="connsiteX688" fmla="*/ 828949 w 4312110"/>
              <a:gd name="connsiteY688" fmla="*/ 850249 h 1121663"/>
              <a:gd name="connsiteX689" fmla="*/ 828949 w 4312110"/>
              <a:gd name="connsiteY689" fmla="*/ 843275 h 1121663"/>
              <a:gd name="connsiteX690" fmla="*/ 835636 w 4312110"/>
              <a:gd name="connsiteY690" fmla="*/ 840950 h 1121663"/>
              <a:gd name="connsiteX691" fmla="*/ 835636 w 4312110"/>
              <a:gd name="connsiteY691" fmla="*/ 831652 h 1121663"/>
              <a:gd name="connsiteX692" fmla="*/ 840094 w 4312110"/>
              <a:gd name="connsiteY692" fmla="*/ 831652 h 1121663"/>
              <a:gd name="connsiteX693" fmla="*/ 840094 w 4312110"/>
              <a:gd name="connsiteY693" fmla="*/ 810730 h 1121663"/>
              <a:gd name="connsiteX694" fmla="*/ 835636 w 4312110"/>
              <a:gd name="connsiteY694" fmla="*/ 810730 h 1121663"/>
              <a:gd name="connsiteX695" fmla="*/ 835636 w 4312110"/>
              <a:gd name="connsiteY695" fmla="*/ 806081 h 1121663"/>
              <a:gd name="connsiteX696" fmla="*/ 840094 w 4312110"/>
              <a:gd name="connsiteY696" fmla="*/ 803756 h 1121663"/>
              <a:gd name="connsiteX697" fmla="*/ 851239 w 4312110"/>
              <a:gd name="connsiteY697" fmla="*/ 787483 h 1121663"/>
              <a:gd name="connsiteX698" fmla="*/ 853467 w 4312110"/>
              <a:gd name="connsiteY698" fmla="*/ 778185 h 1121663"/>
              <a:gd name="connsiteX699" fmla="*/ 853467 w 4312110"/>
              <a:gd name="connsiteY699" fmla="*/ 752614 h 1121663"/>
              <a:gd name="connsiteX700" fmla="*/ 853747 w 4312110"/>
              <a:gd name="connsiteY700" fmla="*/ 751742 h 1121663"/>
              <a:gd name="connsiteX701" fmla="*/ 855697 w 4312110"/>
              <a:gd name="connsiteY701" fmla="*/ 745640 h 1121663"/>
              <a:gd name="connsiteX702" fmla="*/ 855975 w 4312110"/>
              <a:gd name="connsiteY702" fmla="*/ 746512 h 1121663"/>
              <a:gd name="connsiteX703" fmla="*/ 857926 w 4312110"/>
              <a:gd name="connsiteY703" fmla="*/ 752614 h 1121663"/>
              <a:gd name="connsiteX704" fmla="*/ 860155 w 4312110"/>
              <a:gd name="connsiteY704" fmla="*/ 778185 h 1121663"/>
              <a:gd name="connsiteX705" fmla="*/ 860155 w 4312110"/>
              <a:gd name="connsiteY705" fmla="*/ 785159 h 1121663"/>
              <a:gd name="connsiteX706" fmla="*/ 871301 w 4312110"/>
              <a:gd name="connsiteY706" fmla="*/ 803756 h 1121663"/>
              <a:gd name="connsiteX707" fmla="*/ 875759 w 4312110"/>
              <a:gd name="connsiteY707" fmla="*/ 806081 h 1121663"/>
              <a:gd name="connsiteX708" fmla="*/ 875759 w 4312110"/>
              <a:gd name="connsiteY708" fmla="*/ 810730 h 1121663"/>
              <a:gd name="connsiteX709" fmla="*/ 873530 w 4312110"/>
              <a:gd name="connsiteY709" fmla="*/ 831652 h 1121663"/>
              <a:gd name="connsiteX710" fmla="*/ 877987 w 4312110"/>
              <a:gd name="connsiteY710" fmla="*/ 840950 h 1121663"/>
              <a:gd name="connsiteX711" fmla="*/ 882446 w 4312110"/>
              <a:gd name="connsiteY711" fmla="*/ 843275 h 1121663"/>
              <a:gd name="connsiteX712" fmla="*/ 882446 w 4312110"/>
              <a:gd name="connsiteY712" fmla="*/ 850249 h 1121663"/>
              <a:gd name="connsiteX713" fmla="*/ 877987 w 4312110"/>
              <a:gd name="connsiteY713" fmla="*/ 852574 h 1121663"/>
              <a:gd name="connsiteX714" fmla="*/ 904179 w 4312110"/>
              <a:gd name="connsiteY714" fmla="*/ 879889 h 1121663"/>
              <a:gd name="connsiteX715" fmla="*/ 913069 w 4312110"/>
              <a:gd name="connsiteY715" fmla="*/ 915339 h 1121663"/>
              <a:gd name="connsiteX716" fmla="*/ 944858 w 4312110"/>
              <a:gd name="connsiteY716" fmla="*/ 915339 h 1121663"/>
              <a:gd name="connsiteX717" fmla="*/ 944858 w 4312110"/>
              <a:gd name="connsiteY717" fmla="*/ 886329 h 1121663"/>
              <a:gd name="connsiteX718" fmla="*/ 939474 w 4312110"/>
              <a:gd name="connsiteY718" fmla="*/ 886329 h 1121663"/>
              <a:gd name="connsiteX719" fmla="*/ 939474 w 4312110"/>
              <a:gd name="connsiteY719" fmla="*/ 724196 h 1121663"/>
              <a:gd name="connsiteX720" fmla="*/ 959741 w 4312110"/>
              <a:gd name="connsiteY720" fmla="*/ 724196 h 1121663"/>
              <a:gd name="connsiteX721" fmla="*/ 960248 w 4312110"/>
              <a:gd name="connsiteY721" fmla="*/ 723115 h 1121663"/>
              <a:gd name="connsiteX722" fmla="*/ 963794 w 4312110"/>
              <a:gd name="connsiteY722" fmla="*/ 715549 h 1121663"/>
              <a:gd name="connsiteX723" fmla="*/ 965568 w 4312110"/>
              <a:gd name="connsiteY723" fmla="*/ 715819 h 1121663"/>
              <a:gd name="connsiteX724" fmla="*/ 977981 w 4312110"/>
              <a:gd name="connsiteY724" fmla="*/ 717710 h 1121663"/>
              <a:gd name="connsiteX725" fmla="*/ 978488 w 4312110"/>
              <a:gd name="connsiteY725" fmla="*/ 719062 h 1121663"/>
              <a:gd name="connsiteX726" fmla="*/ 982034 w 4312110"/>
              <a:gd name="connsiteY726" fmla="*/ 728519 h 1121663"/>
              <a:gd name="connsiteX727" fmla="*/ 1008381 w 4312110"/>
              <a:gd name="connsiteY727" fmla="*/ 730681 h 1121663"/>
              <a:gd name="connsiteX728" fmla="*/ 1008381 w 4312110"/>
              <a:gd name="connsiteY728" fmla="*/ 607460 h 1121663"/>
              <a:gd name="connsiteX729" fmla="*/ 1010408 w 4312110"/>
              <a:gd name="connsiteY729" fmla="*/ 607460 h 1121663"/>
              <a:gd name="connsiteX730" fmla="*/ 1024595 w 4312110"/>
              <a:gd name="connsiteY730" fmla="*/ 607460 h 1121663"/>
              <a:gd name="connsiteX731" fmla="*/ 1024595 w 4312110"/>
              <a:gd name="connsiteY731" fmla="*/ 471268 h 1121663"/>
              <a:gd name="connsiteX732" fmla="*/ 1026368 w 4312110"/>
              <a:gd name="connsiteY732" fmla="*/ 471268 h 1121663"/>
              <a:gd name="connsiteX733" fmla="*/ 1038782 w 4312110"/>
              <a:gd name="connsiteY733" fmla="*/ 471268 h 1121663"/>
              <a:gd name="connsiteX734" fmla="*/ 1038782 w 4312110"/>
              <a:gd name="connsiteY734" fmla="*/ 356694 h 1121663"/>
              <a:gd name="connsiteX735" fmla="*/ 1042835 w 4312110"/>
              <a:gd name="connsiteY735" fmla="*/ 328590 h 1121663"/>
              <a:gd name="connsiteX736" fmla="*/ 1044862 w 4312110"/>
              <a:gd name="connsiteY736" fmla="*/ 328590 h 1121663"/>
              <a:gd name="connsiteX737" fmla="*/ 1059049 w 4312110"/>
              <a:gd name="connsiteY737" fmla="*/ 328590 h 1121663"/>
              <a:gd name="connsiteX738" fmla="*/ 1095529 w 4312110"/>
              <a:gd name="connsiteY738" fmla="*/ 246443 h 1121663"/>
              <a:gd name="connsiteX739" fmla="*/ 1099583 w 4312110"/>
              <a:gd name="connsiteY739" fmla="*/ 0 h 112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4312110" h="1121663">
                <a:moveTo>
                  <a:pt x="1099583" y="0"/>
                </a:moveTo>
                <a:cubicBezTo>
                  <a:pt x="1099583" y="18"/>
                  <a:pt x="1099599" y="2040"/>
                  <a:pt x="1101609" y="246443"/>
                </a:cubicBezTo>
                <a:cubicBezTo>
                  <a:pt x="1101621" y="246467"/>
                  <a:pt x="1102266" y="247808"/>
                  <a:pt x="1140116" y="326429"/>
                </a:cubicBezTo>
                <a:cubicBezTo>
                  <a:pt x="1140124" y="326429"/>
                  <a:pt x="1140235" y="326429"/>
                  <a:pt x="1142143" y="326429"/>
                </a:cubicBezTo>
                <a:lnTo>
                  <a:pt x="1156330" y="326429"/>
                </a:lnTo>
                <a:cubicBezTo>
                  <a:pt x="1156330" y="326443"/>
                  <a:pt x="1156330" y="327005"/>
                  <a:pt x="1156330" y="350208"/>
                </a:cubicBezTo>
                <a:cubicBezTo>
                  <a:pt x="1156332" y="350214"/>
                  <a:pt x="1156370" y="350272"/>
                  <a:pt x="1156837" y="351019"/>
                </a:cubicBezTo>
                <a:lnTo>
                  <a:pt x="1160383" y="356694"/>
                </a:lnTo>
                <a:cubicBezTo>
                  <a:pt x="1160383" y="356714"/>
                  <a:pt x="1160383" y="358229"/>
                  <a:pt x="1160383" y="471268"/>
                </a:cubicBezTo>
                <a:cubicBezTo>
                  <a:pt x="1160392" y="471268"/>
                  <a:pt x="1160532" y="471268"/>
                  <a:pt x="1162663" y="471268"/>
                </a:cubicBezTo>
                <a:lnTo>
                  <a:pt x="1178624" y="471268"/>
                </a:lnTo>
                <a:cubicBezTo>
                  <a:pt x="1178624" y="471288"/>
                  <a:pt x="1178624" y="472923"/>
                  <a:pt x="1178624" y="611783"/>
                </a:cubicBezTo>
                <a:cubicBezTo>
                  <a:pt x="1178634" y="611782"/>
                  <a:pt x="1178746" y="611761"/>
                  <a:pt x="1180144" y="611513"/>
                </a:cubicBezTo>
                <a:lnTo>
                  <a:pt x="1190784" y="609622"/>
                </a:lnTo>
                <a:cubicBezTo>
                  <a:pt x="1190784" y="609644"/>
                  <a:pt x="1190754" y="610978"/>
                  <a:pt x="1188757" y="698254"/>
                </a:cubicBezTo>
                <a:cubicBezTo>
                  <a:pt x="1188767" y="698256"/>
                  <a:pt x="1188878" y="698276"/>
                  <a:pt x="1190277" y="698525"/>
                </a:cubicBezTo>
                <a:lnTo>
                  <a:pt x="1200917" y="700416"/>
                </a:lnTo>
                <a:cubicBezTo>
                  <a:pt x="1200919" y="700423"/>
                  <a:pt x="1200939" y="700487"/>
                  <a:pt x="1201170" y="701227"/>
                </a:cubicBezTo>
                <a:lnTo>
                  <a:pt x="1202944" y="706902"/>
                </a:lnTo>
                <a:cubicBezTo>
                  <a:pt x="1202946" y="706893"/>
                  <a:pt x="1202991" y="706750"/>
                  <a:pt x="1203704" y="704470"/>
                </a:cubicBezTo>
                <a:lnTo>
                  <a:pt x="1209024" y="687446"/>
                </a:lnTo>
                <a:cubicBezTo>
                  <a:pt x="1209031" y="687446"/>
                  <a:pt x="1209131" y="687446"/>
                  <a:pt x="1210797" y="687446"/>
                </a:cubicBezTo>
                <a:lnTo>
                  <a:pt x="1223211" y="687446"/>
                </a:lnTo>
                <a:cubicBezTo>
                  <a:pt x="1223211" y="687463"/>
                  <a:pt x="1223211" y="688156"/>
                  <a:pt x="1223211" y="719872"/>
                </a:cubicBezTo>
                <a:cubicBezTo>
                  <a:pt x="1223217" y="719877"/>
                  <a:pt x="1223294" y="719917"/>
                  <a:pt x="1224224" y="720413"/>
                </a:cubicBezTo>
                <a:lnTo>
                  <a:pt x="1231318" y="724196"/>
                </a:lnTo>
                <a:cubicBezTo>
                  <a:pt x="1231318" y="724205"/>
                  <a:pt x="1231318" y="724306"/>
                  <a:pt x="1231318" y="725547"/>
                </a:cubicBezTo>
                <a:lnTo>
                  <a:pt x="1231318" y="735005"/>
                </a:lnTo>
                <a:cubicBezTo>
                  <a:pt x="1231338" y="735005"/>
                  <a:pt x="1232246" y="735005"/>
                  <a:pt x="1275905" y="735005"/>
                </a:cubicBezTo>
                <a:cubicBezTo>
                  <a:pt x="1275905" y="735013"/>
                  <a:pt x="1275905" y="735096"/>
                  <a:pt x="1275905" y="736086"/>
                </a:cubicBezTo>
                <a:lnTo>
                  <a:pt x="1275905" y="743652"/>
                </a:lnTo>
                <a:cubicBezTo>
                  <a:pt x="1275914" y="743652"/>
                  <a:pt x="1276035" y="743652"/>
                  <a:pt x="1277931" y="743652"/>
                </a:cubicBezTo>
                <a:lnTo>
                  <a:pt x="1292118" y="743652"/>
                </a:lnTo>
                <a:cubicBezTo>
                  <a:pt x="1292118" y="743634"/>
                  <a:pt x="1292118" y="742905"/>
                  <a:pt x="1292118" y="713387"/>
                </a:cubicBezTo>
                <a:cubicBezTo>
                  <a:pt x="1292139" y="713387"/>
                  <a:pt x="1293069" y="713387"/>
                  <a:pt x="1336705" y="713387"/>
                </a:cubicBezTo>
                <a:cubicBezTo>
                  <a:pt x="1336705" y="713379"/>
                  <a:pt x="1336705" y="713282"/>
                  <a:pt x="1336705" y="712036"/>
                </a:cubicBezTo>
                <a:lnTo>
                  <a:pt x="1336705" y="702578"/>
                </a:lnTo>
                <a:cubicBezTo>
                  <a:pt x="1336711" y="702578"/>
                  <a:pt x="1336785" y="702578"/>
                  <a:pt x="1337719" y="702578"/>
                </a:cubicBezTo>
                <a:lnTo>
                  <a:pt x="1344812" y="702578"/>
                </a:lnTo>
                <a:cubicBezTo>
                  <a:pt x="1344812" y="702571"/>
                  <a:pt x="1344812" y="702458"/>
                  <a:pt x="1344812" y="700687"/>
                </a:cubicBezTo>
                <a:lnTo>
                  <a:pt x="1344812" y="687446"/>
                </a:lnTo>
                <a:cubicBezTo>
                  <a:pt x="1344821" y="687446"/>
                  <a:pt x="1344893" y="687446"/>
                  <a:pt x="1345572" y="687446"/>
                </a:cubicBezTo>
                <a:lnTo>
                  <a:pt x="1350892" y="687446"/>
                </a:lnTo>
                <a:cubicBezTo>
                  <a:pt x="1350892" y="687439"/>
                  <a:pt x="1350892" y="687354"/>
                  <a:pt x="1350892" y="686365"/>
                </a:cubicBezTo>
                <a:lnTo>
                  <a:pt x="1350892" y="678798"/>
                </a:lnTo>
                <a:cubicBezTo>
                  <a:pt x="1350900" y="678798"/>
                  <a:pt x="1351024" y="678798"/>
                  <a:pt x="1352919" y="678798"/>
                </a:cubicBezTo>
                <a:lnTo>
                  <a:pt x="1367106" y="678798"/>
                </a:lnTo>
                <a:cubicBezTo>
                  <a:pt x="1367106" y="678805"/>
                  <a:pt x="1367106" y="678882"/>
                  <a:pt x="1367106" y="679879"/>
                </a:cubicBezTo>
                <a:lnTo>
                  <a:pt x="1367106" y="687446"/>
                </a:lnTo>
                <a:cubicBezTo>
                  <a:pt x="1367117" y="687446"/>
                  <a:pt x="1367618" y="687446"/>
                  <a:pt x="1389399" y="687446"/>
                </a:cubicBezTo>
                <a:cubicBezTo>
                  <a:pt x="1389399" y="687438"/>
                  <a:pt x="1389399" y="687324"/>
                  <a:pt x="1389399" y="685554"/>
                </a:cubicBezTo>
                <a:lnTo>
                  <a:pt x="1389399" y="672313"/>
                </a:lnTo>
                <a:cubicBezTo>
                  <a:pt x="1389405" y="672313"/>
                  <a:pt x="1389502" y="672313"/>
                  <a:pt x="1391173" y="672313"/>
                </a:cubicBezTo>
                <a:lnTo>
                  <a:pt x="1403586" y="672313"/>
                </a:lnTo>
                <a:cubicBezTo>
                  <a:pt x="1403586" y="672325"/>
                  <a:pt x="1403586" y="672839"/>
                  <a:pt x="1403586" y="696093"/>
                </a:cubicBezTo>
                <a:cubicBezTo>
                  <a:pt x="1403593" y="696093"/>
                  <a:pt x="1403673" y="696093"/>
                  <a:pt x="1404600" y="696093"/>
                </a:cubicBezTo>
                <a:lnTo>
                  <a:pt x="1411693" y="696093"/>
                </a:lnTo>
                <a:cubicBezTo>
                  <a:pt x="1411693" y="696087"/>
                  <a:pt x="1411693" y="696006"/>
                  <a:pt x="1411693" y="695012"/>
                </a:cubicBezTo>
                <a:lnTo>
                  <a:pt x="1411693" y="687446"/>
                </a:lnTo>
                <a:cubicBezTo>
                  <a:pt x="1411702" y="687446"/>
                  <a:pt x="1411820" y="687446"/>
                  <a:pt x="1413466" y="687446"/>
                </a:cubicBezTo>
                <a:lnTo>
                  <a:pt x="1425880" y="687446"/>
                </a:lnTo>
                <a:cubicBezTo>
                  <a:pt x="1425880" y="687459"/>
                  <a:pt x="1425880" y="688018"/>
                  <a:pt x="1425880" y="713387"/>
                </a:cubicBezTo>
                <a:cubicBezTo>
                  <a:pt x="1425888" y="713387"/>
                  <a:pt x="1426006" y="713387"/>
                  <a:pt x="1427907" y="713387"/>
                </a:cubicBezTo>
                <a:lnTo>
                  <a:pt x="1442093" y="713387"/>
                </a:lnTo>
                <a:cubicBezTo>
                  <a:pt x="1442093" y="713398"/>
                  <a:pt x="1442093" y="713513"/>
                  <a:pt x="1442093" y="715008"/>
                </a:cubicBezTo>
                <a:lnTo>
                  <a:pt x="1442093" y="726358"/>
                </a:lnTo>
                <a:cubicBezTo>
                  <a:pt x="1442101" y="726358"/>
                  <a:pt x="1442172" y="726358"/>
                  <a:pt x="1442853" y="726358"/>
                </a:cubicBezTo>
                <a:lnTo>
                  <a:pt x="1448174" y="726358"/>
                </a:lnTo>
                <a:cubicBezTo>
                  <a:pt x="1448174" y="726350"/>
                  <a:pt x="1448174" y="726274"/>
                  <a:pt x="1448174" y="725547"/>
                </a:cubicBezTo>
                <a:lnTo>
                  <a:pt x="1448174" y="719872"/>
                </a:lnTo>
                <a:cubicBezTo>
                  <a:pt x="1448191" y="719872"/>
                  <a:pt x="1448910" y="719872"/>
                  <a:pt x="1478574" y="719872"/>
                </a:cubicBezTo>
                <a:cubicBezTo>
                  <a:pt x="1478574" y="719886"/>
                  <a:pt x="1478574" y="720449"/>
                  <a:pt x="1478574" y="743652"/>
                </a:cubicBezTo>
                <a:cubicBezTo>
                  <a:pt x="1478581" y="743652"/>
                  <a:pt x="1478660" y="743652"/>
                  <a:pt x="1479587" y="743652"/>
                </a:cubicBezTo>
                <a:lnTo>
                  <a:pt x="1486681" y="743652"/>
                </a:lnTo>
                <a:cubicBezTo>
                  <a:pt x="1486681" y="743659"/>
                  <a:pt x="1486681" y="743732"/>
                  <a:pt x="1486681" y="744733"/>
                </a:cubicBezTo>
                <a:lnTo>
                  <a:pt x="1486681" y="752299"/>
                </a:lnTo>
                <a:cubicBezTo>
                  <a:pt x="1486690" y="752299"/>
                  <a:pt x="1486763" y="752299"/>
                  <a:pt x="1487441" y="752299"/>
                </a:cubicBezTo>
                <a:lnTo>
                  <a:pt x="1492761" y="752299"/>
                </a:lnTo>
                <a:cubicBezTo>
                  <a:pt x="1492761" y="752292"/>
                  <a:pt x="1492761" y="752172"/>
                  <a:pt x="1492761" y="750137"/>
                </a:cubicBezTo>
                <a:lnTo>
                  <a:pt x="1492761" y="735005"/>
                </a:lnTo>
                <a:cubicBezTo>
                  <a:pt x="1492768" y="735005"/>
                  <a:pt x="1492846" y="735005"/>
                  <a:pt x="1493774" y="735005"/>
                </a:cubicBezTo>
                <a:lnTo>
                  <a:pt x="1500868" y="735005"/>
                </a:lnTo>
                <a:cubicBezTo>
                  <a:pt x="1500868" y="735013"/>
                  <a:pt x="1500868" y="735096"/>
                  <a:pt x="1500868" y="736086"/>
                </a:cubicBezTo>
                <a:lnTo>
                  <a:pt x="1500868" y="743652"/>
                </a:lnTo>
                <a:lnTo>
                  <a:pt x="1506188" y="741659"/>
                </a:lnTo>
                <a:cubicBezTo>
                  <a:pt x="1506948" y="741287"/>
                  <a:pt x="1506948" y="741085"/>
                  <a:pt x="1506948" y="740679"/>
                </a:cubicBezTo>
                <a:lnTo>
                  <a:pt x="1506948" y="735005"/>
                </a:lnTo>
                <a:cubicBezTo>
                  <a:pt x="1506965" y="735005"/>
                  <a:pt x="1507766" y="735005"/>
                  <a:pt x="1545455" y="735005"/>
                </a:cubicBezTo>
                <a:cubicBezTo>
                  <a:pt x="1545455" y="735019"/>
                  <a:pt x="1545455" y="735566"/>
                  <a:pt x="1545455" y="758784"/>
                </a:cubicBezTo>
                <a:cubicBezTo>
                  <a:pt x="1545463" y="758784"/>
                  <a:pt x="1545581" y="758784"/>
                  <a:pt x="1547481" y="758784"/>
                </a:cubicBezTo>
                <a:lnTo>
                  <a:pt x="1561668" y="758784"/>
                </a:lnTo>
                <a:cubicBezTo>
                  <a:pt x="1561668" y="758792"/>
                  <a:pt x="1561668" y="758874"/>
                  <a:pt x="1561668" y="759865"/>
                </a:cubicBezTo>
                <a:lnTo>
                  <a:pt x="1561668" y="767431"/>
                </a:lnTo>
                <a:cubicBezTo>
                  <a:pt x="1561677" y="767431"/>
                  <a:pt x="1561800" y="767431"/>
                  <a:pt x="1563442" y="767431"/>
                </a:cubicBezTo>
                <a:lnTo>
                  <a:pt x="1575855" y="767431"/>
                </a:lnTo>
                <a:cubicBezTo>
                  <a:pt x="1575855" y="767419"/>
                  <a:pt x="1575855" y="766908"/>
                  <a:pt x="1575855" y="743652"/>
                </a:cubicBezTo>
                <a:cubicBezTo>
                  <a:pt x="1575862" y="743652"/>
                  <a:pt x="1575940" y="743652"/>
                  <a:pt x="1576868" y="743652"/>
                </a:cubicBezTo>
                <a:lnTo>
                  <a:pt x="1583962" y="743652"/>
                </a:lnTo>
                <a:cubicBezTo>
                  <a:pt x="1583962" y="743633"/>
                  <a:pt x="1583962" y="742862"/>
                  <a:pt x="1583962" y="711225"/>
                </a:cubicBezTo>
                <a:cubicBezTo>
                  <a:pt x="1583969" y="711225"/>
                  <a:pt x="1584046" y="711225"/>
                  <a:pt x="1584975" y="711225"/>
                </a:cubicBezTo>
                <a:lnTo>
                  <a:pt x="1592069" y="711225"/>
                </a:lnTo>
                <a:cubicBezTo>
                  <a:pt x="1592069" y="711219"/>
                  <a:pt x="1592069" y="711110"/>
                  <a:pt x="1592069" y="709334"/>
                </a:cubicBezTo>
                <a:lnTo>
                  <a:pt x="1592069" y="696093"/>
                </a:lnTo>
                <a:cubicBezTo>
                  <a:pt x="1590042" y="696093"/>
                  <a:pt x="1590042" y="696093"/>
                  <a:pt x="1590802" y="694471"/>
                </a:cubicBezTo>
                <a:lnTo>
                  <a:pt x="1596122" y="683122"/>
                </a:lnTo>
                <a:cubicBezTo>
                  <a:pt x="1596127" y="683139"/>
                  <a:pt x="1596322" y="683813"/>
                  <a:pt x="1604229" y="711225"/>
                </a:cubicBezTo>
                <a:cubicBezTo>
                  <a:pt x="1604237" y="711225"/>
                  <a:pt x="1604310" y="711225"/>
                  <a:pt x="1604989" y="711225"/>
                </a:cubicBezTo>
                <a:lnTo>
                  <a:pt x="1610309" y="711225"/>
                </a:lnTo>
                <a:cubicBezTo>
                  <a:pt x="1610309" y="711212"/>
                  <a:pt x="1610309" y="710033"/>
                  <a:pt x="1610309" y="605298"/>
                </a:cubicBezTo>
                <a:cubicBezTo>
                  <a:pt x="1610319" y="605298"/>
                  <a:pt x="1610433" y="605298"/>
                  <a:pt x="1611829" y="605298"/>
                </a:cubicBezTo>
                <a:lnTo>
                  <a:pt x="1622469" y="605298"/>
                </a:lnTo>
                <a:cubicBezTo>
                  <a:pt x="1622469" y="605276"/>
                  <a:pt x="1622469" y="604266"/>
                  <a:pt x="1622469" y="557739"/>
                </a:cubicBezTo>
                <a:cubicBezTo>
                  <a:pt x="1622486" y="557739"/>
                  <a:pt x="1623111" y="557739"/>
                  <a:pt x="1648816" y="557739"/>
                </a:cubicBezTo>
                <a:cubicBezTo>
                  <a:pt x="1648816" y="557727"/>
                  <a:pt x="1648816" y="557217"/>
                  <a:pt x="1648816" y="536121"/>
                </a:cubicBezTo>
                <a:cubicBezTo>
                  <a:pt x="1648835" y="536121"/>
                  <a:pt x="1649624" y="536121"/>
                  <a:pt x="1683270" y="536121"/>
                </a:cubicBezTo>
                <a:cubicBezTo>
                  <a:pt x="1683270" y="536129"/>
                  <a:pt x="1683270" y="536259"/>
                  <a:pt x="1683270" y="538553"/>
                </a:cubicBezTo>
                <a:lnTo>
                  <a:pt x="1683270" y="555577"/>
                </a:lnTo>
                <a:cubicBezTo>
                  <a:pt x="1683279" y="555577"/>
                  <a:pt x="1683410" y="555577"/>
                  <a:pt x="1685550" y="555577"/>
                </a:cubicBezTo>
                <a:lnTo>
                  <a:pt x="1701510" y="555577"/>
                </a:lnTo>
                <a:cubicBezTo>
                  <a:pt x="1701510" y="555595"/>
                  <a:pt x="1701510" y="556489"/>
                  <a:pt x="1701510" y="603136"/>
                </a:cubicBezTo>
                <a:cubicBezTo>
                  <a:pt x="1701516" y="603136"/>
                  <a:pt x="1701592" y="603136"/>
                  <a:pt x="1702523" y="603136"/>
                </a:cubicBezTo>
                <a:lnTo>
                  <a:pt x="1709617" y="603136"/>
                </a:lnTo>
                <a:lnTo>
                  <a:pt x="1723804" y="607460"/>
                </a:lnTo>
                <a:cubicBezTo>
                  <a:pt x="1723804" y="607470"/>
                  <a:pt x="1723804" y="608120"/>
                  <a:pt x="1723804" y="646372"/>
                </a:cubicBezTo>
                <a:cubicBezTo>
                  <a:pt x="1723810" y="646372"/>
                  <a:pt x="1723885" y="646372"/>
                  <a:pt x="1724817" y="646372"/>
                </a:cubicBezTo>
                <a:lnTo>
                  <a:pt x="1731910" y="646372"/>
                </a:lnTo>
                <a:cubicBezTo>
                  <a:pt x="1731910" y="646382"/>
                  <a:pt x="1731910" y="646488"/>
                  <a:pt x="1731910" y="647993"/>
                </a:cubicBezTo>
                <a:lnTo>
                  <a:pt x="1731910" y="659342"/>
                </a:lnTo>
                <a:cubicBezTo>
                  <a:pt x="1731918" y="659342"/>
                  <a:pt x="1732042" y="659342"/>
                  <a:pt x="1733937" y="659342"/>
                </a:cubicBezTo>
                <a:lnTo>
                  <a:pt x="1748124" y="659342"/>
                </a:lnTo>
                <a:lnTo>
                  <a:pt x="1754204" y="665828"/>
                </a:lnTo>
                <a:cubicBezTo>
                  <a:pt x="1754204" y="665840"/>
                  <a:pt x="1754204" y="666326"/>
                  <a:pt x="1754204" y="687446"/>
                </a:cubicBezTo>
                <a:cubicBezTo>
                  <a:pt x="1754213" y="687446"/>
                  <a:pt x="1754344" y="687446"/>
                  <a:pt x="1756484" y="687446"/>
                </a:cubicBezTo>
                <a:lnTo>
                  <a:pt x="1772444" y="687446"/>
                </a:lnTo>
                <a:cubicBezTo>
                  <a:pt x="1772444" y="687453"/>
                  <a:pt x="1772444" y="687533"/>
                  <a:pt x="1772444" y="688526"/>
                </a:cubicBezTo>
                <a:lnTo>
                  <a:pt x="1772444" y="696093"/>
                </a:lnTo>
                <a:cubicBezTo>
                  <a:pt x="1772453" y="696093"/>
                  <a:pt x="1772552" y="696093"/>
                  <a:pt x="1773711" y="696093"/>
                </a:cubicBezTo>
                <a:lnTo>
                  <a:pt x="1782578" y="696093"/>
                </a:lnTo>
                <a:cubicBezTo>
                  <a:pt x="1782578" y="696102"/>
                  <a:pt x="1782578" y="696231"/>
                  <a:pt x="1782578" y="698254"/>
                </a:cubicBezTo>
                <a:lnTo>
                  <a:pt x="1782578" y="713387"/>
                </a:lnTo>
                <a:cubicBezTo>
                  <a:pt x="1786631" y="713387"/>
                  <a:pt x="1786631" y="713387"/>
                  <a:pt x="1786631" y="711495"/>
                </a:cubicBezTo>
                <a:lnTo>
                  <a:pt x="1786631" y="698254"/>
                </a:lnTo>
                <a:cubicBezTo>
                  <a:pt x="1786637" y="698254"/>
                  <a:pt x="1786715" y="698254"/>
                  <a:pt x="1787644" y="698254"/>
                </a:cubicBezTo>
                <a:lnTo>
                  <a:pt x="1794738" y="698254"/>
                </a:lnTo>
                <a:cubicBezTo>
                  <a:pt x="1794738" y="698265"/>
                  <a:pt x="1794738" y="698384"/>
                  <a:pt x="1794738" y="699876"/>
                </a:cubicBezTo>
                <a:lnTo>
                  <a:pt x="1794738" y="711225"/>
                </a:lnTo>
                <a:cubicBezTo>
                  <a:pt x="1794747" y="711225"/>
                  <a:pt x="1794820" y="711225"/>
                  <a:pt x="1795498" y="711225"/>
                </a:cubicBezTo>
                <a:lnTo>
                  <a:pt x="1800818" y="711225"/>
                </a:lnTo>
                <a:cubicBezTo>
                  <a:pt x="1800818" y="706902"/>
                  <a:pt x="1800818" y="706902"/>
                  <a:pt x="1849458" y="706902"/>
                </a:cubicBezTo>
                <a:cubicBezTo>
                  <a:pt x="1849458" y="706911"/>
                  <a:pt x="1849458" y="707012"/>
                  <a:pt x="1849458" y="708253"/>
                </a:cubicBezTo>
                <a:lnTo>
                  <a:pt x="1849458" y="717710"/>
                </a:lnTo>
                <a:cubicBezTo>
                  <a:pt x="1849466" y="717710"/>
                  <a:pt x="1849541" y="717710"/>
                  <a:pt x="1850218" y="717710"/>
                </a:cubicBezTo>
                <a:lnTo>
                  <a:pt x="1855539" y="717710"/>
                </a:lnTo>
                <a:cubicBezTo>
                  <a:pt x="1855539" y="717719"/>
                  <a:pt x="1855539" y="717841"/>
                  <a:pt x="1855539" y="719872"/>
                </a:cubicBezTo>
                <a:lnTo>
                  <a:pt x="1855539" y="735005"/>
                </a:lnTo>
                <a:cubicBezTo>
                  <a:pt x="1855547" y="735001"/>
                  <a:pt x="1855663" y="734923"/>
                  <a:pt x="1857565" y="733654"/>
                </a:cubicBezTo>
                <a:lnTo>
                  <a:pt x="1871752" y="724196"/>
                </a:lnTo>
                <a:cubicBezTo>
                  <a:pt x="1871754" y="724177"/>
                  <a:pt x="1871885" y="723302"/>
                  <a:pt x="1877832" y="683122"/>
                </a:cubicBezTo>
                <a:cubicBezTo>
                  <a:pt x="1877841" y="683120"/>
                  <a:pt x="1877910" y="683094"/>
                  <a:pt x="1878592" y="682852"/>
                </a:cubicBezTo>
                <a:lnTo>
                  <a:pt x="1883912" y="680960"/>
                </a:lnTo>
                <a:cubicBezTo>
                  <a:pt x="1883912" y="680944"/>
                  <a:pt x="1883945" y="679883"/>
                  <a:pt x="1885939" y="611783"/>
                </a:cubicBezTo>
                <a:cubicBezTo>
                  <a:pt x="1885939" y="611801"/>
                  <a:pt x="1885972" y="612892"/>
                  <a:pt x="1887966" y="680960"/>
                </a:cubicBezTo>
                <a:cubicBezTo>
                  <a:pt x="1887975" y="680963"/>
                  <a:pt x="1888046" y="680988"/>
                  <a:pt x="1888726" y="681230"/>
                </a:cubicBezTo>
                <a:lnTo>
                  <a:pt x="1894046" y="683122"/>
                </a:lnTo>
                <a:cubicBezTo>
                  <a:pt x="1894046" y="683102"/>
                  <a:pt x="1894046" y="681769"/>
                  <a:pt x="1894046" y="596651"/>
                </a:cubicBezTo>
                <a:cubicBezTo>
                  <a:pt x="1898099" y="596651"/>
                  <a:pt x="1898099" y="596651"/>
                  <a:pt x="1898099" y="564224"/>
                </a:cubicBezTo>
                <a:cubicBezTo>
                  <a:pt x="1898111" y="564224"/>
                  <a:pt x="1898797" y="564224"/>
                  <a:pt x="1936606" y="564224"/>
                </a:cubicBezTo>
                <a:cubicBezTo>
                  <a:pt x="1936606" y="564241"/>
                  <a:pt x="1936606" y="564959"/>
                  <a:pt x="1936606" y="596651"/>
                </a:cubicBezTo>
                <a:cubicBezTo>
                  <a:pt x="1936615" y="596651"/>
                  <a:pt x="1936687" y="596651"/>
                  <a:pt x="1937366" y="596651"/>
                </a:cubicBezTo>
                <a:lnTo>
                  <a:pt x="1942686" y="596651"/>
                </a:lnTo>
                <a:cubicBezTo>
                  <a:pt x="1942686" y="596630"/>
                  <a:pt x="1942686" y="595324"/>
                  <a:pt x="1942686" y="514503"/>
                </a:cubicBezTo>
                <a:cubicBezTo>
                  <a:pt x="1942692" y="514503"/>
                  <a:pt x="1942791" y="514503"/>
                  <a:pt x="1944460" y="514503"/>
                </a:cubicBezTo>
                <a:lnTo>
                  <a:pt x="1956873" y="514503"/>
                </a:lnTo>
                <a:cubicBezTo>
                  <a:pt x="1956873" y="514496"/>
                  <a:pt x="1956873" y="514385"/>
                  <a:pt x="1956873" y="512612"/>
                </a:cubicBezTo>
                <a:lnTo>
                  <a:pt x="1956873" y="499371"/>
                </a:lnTo>
                <a:cubicBezTo>
                  <a:pt x="1956884" y="499371"/>
                  <a:pt x="1957382" y="499371"/>
                  <a:pt x="1979167" y="499371"/>
                </a:cubicBezTo>
                <a:cubicBezTo>
                  <a:pt x="1979167" y="499364"/>
                  <a:pt x="1979167" y="499283"/>
                  <a:pt x="1979167" y="498290"/>
                </a:cubicBezTo>
                <a:lnTo>
                  <a:pt x="1979167" y="490724"/>
                </a:lnTo>
                <a:cubicBezTo>
                  <a:pt x="1979174" y="490724"/>
                  <a:pt x="1979284" y="490724"/>
                  <a:pt x="1980940" y="490724"/>
                </a:cubicBezTo>
                <a:lnTo>
                  <a:pt x="1993354" y="490724"/>
                </a:lnTo>
                <a:cubicBezTo>
                  <a:pt x="1993354" y="490732"/>
                  <a:pt x="1993354" y="490811"/>
                  <a:pt x="1993354" y="491805"/>
                </a:cubicBezTo>
                <a:lnTo>
                  <a:pt x="1993354" y="499371"/>
                </a:lnTo>
                <a:cubicBezTo>
                  <a:pt x="1993363" y="499371"/>
                  <a:pt x="1993436" y="499371"/>
                  <a:pt x="1994114" y="499371"/>
                </a:cubicBezTo>
                <a:lnTo>
                  <a:pt x="1999434" y="499371"/>
                </a:lnTo>
                <a:lnTo>
                  <a:pt x="2009567" y="495047"/>
                </a:lnTo>
                <a:lnTo>
                  <a:pt x="2013620" y="498290"/>
                </a:lnTo>
                <a:lnTo>
                  <a:pt x="2013620" y="490724"/>
                </a:lnTo>
                <a:cubicBezTo>
                  <a:pt x="2013629" y="490724"/>
                  <a:pt x="2013766" y="490724"/>
                  <a:pt x="2015900" y="490724"/>
                </a:cubicBezTo>
                <a:lnTo>
                  <a:pt x="2031861" y="490724"/>
                </a:lnTo>
                <a:cubicBezTo>
                  <a:pt x="2031861" y="490732"/>
                  <a:pt x="2031861" y="490811"/>
                  <a:pt x="2031861" y="491805"/>
                </a:cubicBezTo>
                <a:lnTo>
                  <a:pt x="2031861" y="499371"/>
                </a:lnTo>
                <a:cubicBezTo>
                  <a:pt x="2031880" y="499371"/>
                  <a:pt x="2032616" y="499371"/>
                  <a:pt x="2062261" y="499371"/>
                </a:cubicBezTo>
                <a:cubicBezTo>
                  <a:pt x="2062261" y="499381"/>
                  <a:pt x="2062261" y="499490"/>
                  <a:pt x="2062261" y="500992"/>
                </a:cubicBezTo>
                <a:lnTo>
                  <a:pt x="2062261" y="512342"/>
                </a:lnTo>
                <a:cubicBezTo>
                  <a:pt x="2062278" y="512342"/>
                  <a:pt x="2062918" y="512342"/>
                  <a:pt x="2088608" y="512342"/>
                </a:cubicBezTo>
                <a:cubicBezTo>
                  <a:pt x="2088608" y="512358"/>
                  <a:pt x="2088608" y="513038"/>
                  <a:pt x="2088608" y="542606"/>
                </a:cubicBezTo>
                <a:cubicBezTo>
                  <a:pt x="2088617" y="542606"/>
                  <a:pt x="2088690" y="542606"/>
                  <a:pt x="2089368" y="542606"/>
                </a:cubicBezTo>
                <a:lnTo>
                  <a:pt x="2094688" y="542606"/>
                </a:lnTo>
                <a:cubicBezTo>
                  <a:pt x="2094688" y="542613"/>
                  <a:pt x="2094688" y="542699"/>
                  <a:pt x="2094688" y="543687"/>
                </a:cubicBezTo>
                <a:lnTo>
                  <a:pt x="2094688" y="551254"/>
                </a:lnTo>
                <a:cubicBezTo>
                  <a:pt x="2098742" y="551254"/>
                  <a:pt x="2098742" y="551254"/>
                  <a:pt x="2098742" y="581518"/>
                </a:cubicBezTo>
                <a:cubicBezTo>
                  <a:pt x="2098751" y="581518"/>
                  <a:pt x="2098825" y="581518"/>
                  <a:pt x="2099502" y="581518"/>
                </a:cubicBezTo>
                <a:lnTo>
                  <a:pt x="2104822" y="581518"/>
                </a:lnTo>
                <a:cubicBezTo>
                  <a:pt x="2104822" y="581527"/>
                  <a:pt x="2104822" y="581594"/>
                  <a:pt x="2104822" y="582329"/>
                </a:cubicBezTo>
                <a:lnTo>
                  <a:pt x="2104822" y="588004"/>
                </a:lnTo>
                <a:cubicBezTo>
                  <a:pt x="2104828" y="588004"/>
                  <a:pt x="2104906" y="588004"/>
                  <a:pt x="2105835" y="588004"/>
                </a:cubicBezTo>
                <a:lnTo>
                  <a:pt x="2112928" y="588004"/>
                </a:lnTo>
                <a:cubicBezTo>
                  <a:pt x="2112928" y="588021"/>
                  <a:pt x="2112928" y="588734"/>
                  <a:pt x="2112928" y="618269"/>
                </a:cubicBezTo>
                <a:cubicBezTo>
                  <a:pt x="2112936" y="618269"/>
                  <a:pt x="2113056" y="618269"/>
                  <a:pt x="2114955" y="618269"/>
                </a:cubicBezTo>
                <a:lnTo>
                  <a:pt x="2129142" y="618269"/>
                </a:lnTo>
                <a:cubicBezTo>
                  <a:pt x="2129142" y="618285"/>
                  <a:pt x="2129142" y="618865"/>
                  <a:pt x="2129142" y="642048"/>
                </a:cubicBezTo>
                <a:cubicBezTo>
                  <a:pt x="2131169" y="642048"/>
                  <a:pt x="2131169" y="642048"/>
                  <a:pt x="2131169" y="643669"/>
                </a:cubicBezTo>
                <a:lnTo>
                  <a:pt x="2131169" y="655019"/>
                </a:lnTo>
                <a:cubicBezTo>
                  <a:pt x="2131178" y="655019"/>
                  <a:pt x="2131248" y="655019"/>
                  <a:pt x="2131929" y="655019"/>
                </a:cubicBezTo>
                <a:lnTo>
                  <a:pt x="2137249" y="655019"/>
                </a:lnTo>
                <a:cubicBezTo>
                  <a:pt x="2137249" y="655033"/>
                  <a:pt x="2137249" y="655596"/>
                  <a:pt x="2137249" y="678798"/>
                </a:cubicBezTo>
                <a:cubicBezTo>
                  <a:pt x="2137257" y="678798"/>
                  <a:pt x="2137356" y="678798"/>
                  <a:pt x="2138515" y="678798"/>
                </a:cubicBezTo>
                <a:lnTo>
                  <a:pt x="2147382" y="678798"/>
                </a:lnTo>
                <a:cubicBezTo>
                  <a:pt x="2149409" y="680960"/>
                  <a:pt x="2149409" y="680960"/>
                  <a:pt x="2149409" y="682852"/>
                </a:cubicBezTo>
                <a:lnTo>
                  <a:pt x="2149409" y="696093"/>
                </a:lnTo>
                <a:cubicBezTo>
                  <a:pt x="2149414" y="696086"/>
                  <a:pt x="2149501" y="695979"/>
                  <a:pt x="2150929" y="694201"/>
                </a:cubicBezTo>
                <a:lnTo>
                  <a:pt x="2161569" y="680960"/>
                </a:lnTo>
                <a:cubicBezTo>
                  <a:pt x="2161584" y="680960"/>
                  <a:pt x="2162223" y="680960"/>
                  <a:pt x="2189943" y="680960"/>
                </a:cubicBezTo>
                <a:cubicBezTo>
                  <a:pt x="2189943" y="680985"/>
                  <a:pt x="2189943" y="682386"/>
                  <a:pt x="2189943" y="767431"/>
                </a:cubicBezTo>
                <a:cubicBezTo>
                  <a:pt x="2189951" y="767431"/>
                  <a:pt x="2190027" y="767431"/>
                  <a:pt x="2190703" y="767431"/>
                </a:cubicBezTo>
                <a:lnTo>
                  <a:pt x="2196023" y="767431"/>
                </a:lnTo>
                <a:cubicBezTo>
                  <a:pt x="2196027" y="767423"/>
                  <a:pt x="2196086" y="767323"/>
                  <a:pt x="2196783" y="766080"/>
                </a:cubicBezTo>
                <a:lnTo>
                  <a:pt x="2202103" y="756622"/>
                </a:lnTo>
                <a:cubicBezTo>
                  <a:pt x="2202103" y="756629"/>
                  <a:pt x="2202103" y="756728"/>
                  <a:pt x="2202103" y="758514"/>
                </a:cubicBezTo>
                <a:lnTo>
                  <a:pt x="2202103" y="771755"/>
                </a:lnTo>
                <a:cubicBezTo>
                  <a:pt x="2206156" y="771755"/>
                  <a:pt x="2206156" y="771755"/>
                  <a:pt x="2206156" y="726358"/>
                </a:cubicBezTo>
                <a:cubicBezTo>
                  <a:pt x="2206165" y="726358"/>
                  <a:pt x="2206235" y="726358"/>
                  <a:pt x="2206916" y="726358"/>
                </a:cubicBezTo>
                <a:lnTo>
                  <a:pt x="2212236" y="726358"/>
                </a:lnTo>
                <a:cubicBezTo>
                  <a:pt x="2212236" y="726343"/>
                  <a:pt x="2212236" y="725343"/>
                  <a:pt x="2212236" y="661504"/>
                </a:cubicBezTo>
                <a:cubicBezTo>
                  <a:pt x="2212243" y="661504"/>
                  <a:pt x="2212324" y="661504"/>
                  <a:pt x="2213250" y="661504"/>
                </a:cubicBezTo>
                <a:lnTo>
                  <a:pt x="2220343" y="661504"/>
                </a:lnTo>
                <a:cubicBezTo>
                  <a:pt x="2220349" y="661483"/>
                  <a:pt x="2220613" y="660543"/>
                  <a:pt x="2232503" y="618269"/>
                </a:cubicBezTo>
                <a:cubicBezTo>
                  <a:pt x="2232512" y="618269"/>
                  <a:pt x="2232609" y="618269"/>
                  <a:pt x="2233770" y="618269"/>
                </a:cubicBezTo>
                <a:lnTo>
                  <a:pt x="2242637" y="618269"/>
                </a:lnTo>
                <a:cubicBezTo>
                  <a:pt x="2242642" y="618292"/>
                  <a:pt x="2242868" y="619258"/>
                  <a:pt x="2252770" y="661504"/>
                </a:cubicBezTo>
                <a:cubicBezTo>
                  <a:pt x="2252776" y="661504"/>
                  <a:pt x="2252850" y="661504"/>
                  <a:pt x="2253783" y="661504"/>
                </a:cubicBezTo>
                <a:lnTo>
                  <a:pt x="2260877" y="661504"/>
                </a:lnTo>
                <a:cubicBezTo>
                  <a:pt x="2260877" y="661515"/>
                  <a:pt x="2260877" y="662182"/>
                  <a:pt x="2260877" y="700416"/>
                </a:cubicBezTo>
                <a:cubicBezTo>
                  <a:pt x="2260884" y="700416"/>
                  <a:pt x="2260983" y="700416"/>
                  <a:pt x="2262650" y="700416"/>
                </a:cubicBezTo>
                <a:lnTo>
                  <a:pt x="2275064" y="700416"/>
                </a:lnTo>
                <a:cubicBezTo>
                  <a:pt x="2275064" y="700424"/>
                  <a:pt x="2275064" y="700546"/>
                  <a:pt x="2275064" y="702578"/>
                </a:cubicBezTo>
                <a:lnTo>
                  <a:pt x="2275064" y="717710"/>
                </a:lnTo>
                <a:cubicBezTo>
                  <a:pt x="2279117" y="717710"/>
                  <a:pt x="2279117" y="717710"/>
                  <a:pt x="2279117" y="715549"/>
                </a:cubicBezTo>
                <a:lnTo>
                  <a:pt x="2279117" y="700416"/>
                </a:lnTo>
                <a:cubicBezTo>
                  <a:pt x="2279127" y="700416"/>
                  <a:pt x="2279239" y="700416"/>
                  <a:pt x="2280637" y="700416"/>
                </a:cubicBezTo>
                <a:lnTo>
                  <a:pt x="2291277" y="700416"/>
                </a:lnTo>
                <a:cubicBezTo>
                  <a:pt x="2291277" y="700426"/>
                  <a:pt x="2291277" y="700543"/>
                  <a:pt x="2291277" y="702037"/>
                </a:cubicBezTo>
                <a:lnTo>
                  <a:pt x="2291277" y="713387"/>
                </a:lnTo>
                <a:cubicBezTo>
                  <a:pt x="2291293" y="713387"/>
                  <a:pt x="2292002" y="713387"/>
                  <a:pt x="2321678" y="713387"/>
                </a:cubicBezTo>
                <a:cubicBezTo>
                  <a:pt x="2321678" y="713370"/>
                  <a:pt x="2321678" y="712599"/>
                  <a:pt x="2321678" y="676637"/>
                </a:cubicBezTo>
                <a:cubicBezTo>
                  <a:pt x="2321686" y="676637"/>
                  <a:pt x="2321779" y="676637"/>
                  <a:pt x="2322944" y="676637"/>
                </a:cubicBezTo>
                <a:lnTo>
                  <a:pt x="2331811" y="676637"/>
                </a:lnTo>
                <a:cubicBezTo>
                  <a:pt x="2331811" y="676648"/>
                  <a:pt x="2331811" y="677142"/>
                  <a:pt x="2331811" y="698254"/>
                </a:cubicBezTo>
                <a:cubicBezTo>
                  <a:pt x="2333838" y="698254"/>
                  <a:pt x="2333838" y="698254"/>
                  <a:pt x="2333838" y="665828"/>
                </a:cubicBezTo>
                <a:cubicBezTo>
                  <a:pt x="2333852" y="665828"/>
                  <a:pt x="2334393" y="665828"/>
                  <a:pt x="2356131" y="665828"/>
                </a:cubicBezTo>
                <a:cubicBezTo>
                  <a:pt x="2356131" y="665818"/>
                  <a:pt x="2356131" y="665698"/>
                  <a:pt x="2356131" y="664206"/>
                </a:cubicBezTo>
                <a:lnTo>
                  <a:pt x="2356131" y="652857"/>
                </a:lnTo>
                <a:cubicBezTo>
                  <a:pt x="2356139" y="652857"/>
                  <a:pt x="2356214" y="652857"/>
                  <a:pt x="2356891" y="652857"/>
                </a:cubicBezTo>
                <a:lnTo>
                  <a:pt x="2362211" y="652857"/>
                </a:lnTo>
                <a:cubicBezTo>
                  <a:pt x="2362211" y="652851"/>
                  <a:pt x="2362211" y="652738"/>
                  <a:pt x="2362211" y="650966"/>
                </a:cubicBezTo>
                <a:lnTo>
                  <a:pt x="2362211" y="637725"/>
                </a:lnTo>
                <a:lnTo>
                  <a:pt x="2366265" y="644210"/>
                </a:lnTo>
                <a:cubicBezTo>
                  <a:pt x="2366273" y="644210"/>
                  <a:pt x="2366402" y="644210"/>
                  <a:pt x="2368545" y="644210"/>
                </a:cubicBezTo>
                <a:lnTo>
                  <a:pt x="2384505" y="644210"/>
                </a:lnTo>
                <a:cubicBezTo>
                  <a:pt x="2384505" y="644202"/>
                  <a:pt x="2384505" y="644134"/>
                  <a:pt x="2384505" y="643399"/>
                </a:cubicBezTo>
                <a:lnTo>
                  <a:pt x="2384505" y="637725"/>
                </a:lnTo>
                <a:cubicBezTo>
                  <a:pt x="2384514" y="637725"/>
                  <a:pt x="2384588" y="637725"/>
                  <a:pt x="2385265" y="637725"/>
                </a:cubicBezTo>
                <a:lnTo>
                  <a:pt x="2390585" y="637725"/>
                </a:lnTo>
                <a:cubicBezTo>
                  <a:pt x="2390585" y="637734"/>
                  <a:pt x="2390585" y="637834"/>
                  <a:pt x="2390585" y="639076"/>
                </a:cubicBezTo>
                <a:lnTo>
                  <a:pt x="2390585" y="648534"/>
                </a:lnTo>
                <a:cubicBezTo>
                  <a:pt x="2390600" y="648534"/>
                  <a:pt x="2391333" y="648534"/>
                  <a:pt x="2429092" y="648534"/>
                </a:cubicBezTo>
                <a:cubicBezTo>
                  <a:pt x="2429092" y="648552"/>
                  <a:pt x="2429092" y="650062"/>
                  <a:pt x="2429092" y="786887"/>
                </a:cubicBezTo>
                <a:cubicBezTo>
                  <a:pt x="2429102" y="786887"/>
                  <a:pt x="2429217" y="786887"/>
                  <a:pt x="2430612" y="786887"/>
                </a:cubicBezTo>
                <a:lnTo>
                  <a:pt x="2441252" y="786887"/>
                </a:lnTo>
                <a:cubicBezTo>
                  <a:pt x="2441252" y="782564"/>
                  <a:pt x="2441252" y="778240"/>
                  <a:pt x="2441252" y="773917"/>
                </a:cubicBezTo>
                <a:cubicBezTo>
                  <a:pt x="2443279" y="773917"/>
                  <a:pt x="2443279" y="773917"/>
                  <a:pt x="2445306" y="773917"/>
                </a:cubicBezTo>
                <a:cubicBezTo>
                  <a:pt x="2445306" y="778240"/>
                  <a:pt x="2445306" y="782564"/>
                  <a:pt x="2445306" y="786887"/>
                </a:cubicBezTo>
                <a:cubicBezTo>
                  <a:pt x="2455439" y="786887"/>
                  <a:pt x="2465573" y="786887"/>
                  <a:pt x="2475706" y="786887"/>
                </a:cubicBezTo>
                <a:cubicBezTo>
                  <a:pt x="2475706" y="776078"/>
                  <a:pt x="2475706" y="767431"/>
                  <a:pt x="2475706" y="756622"/>
                </a:cubicBezTo>
                <a:cubicBezTo>
                  <a:pt x="2479760" y="756622"/>
                  <a:pt x="2483813" y="756622"/>
                  <a:pt x="2487866" y="756622"/>
                </a:cubicBezTo>
                <a:lnTo>
                  <a:pt x="2500026" y="754461"/>
                </a:lnTo>
                <a:cubicBezTo>
                  <a:pt x="2502053" y="754461"/>
                  <a:pt x="2502053" y="756622"/>
                  <a:pt x="2504080" y="756622"/>
                </a:cubicBezTo>
                <a:lnTo>
                  <a:pt x="2514213" y="756622"/>
                </a:lnTo>
                <a:cubicBezTo>
                  <a:pt x="2514213" y="767431"/>
                  <a:pt x="2514213" y="778240"/>
                  <a:pt x="2514213" y="786887"/>
                </a:cubicBezTo>
                <a:cubicBezTo>
                  <a:pt x="2516240" y="786887"/>
                  <a:pt x="2518267" y="786887"/>
                  <a:pt x="2522320" y="786887"/>
                </a:cubicBezTo>
                <a:cubicBezTo>
                  <a:pt x="2522320" y="793373"/>
                  <a:pt x="2522320" y="799858"/>
                  <a:pt x="2522320" y="804182"/>
                </a:cubicBezTo>
                <a:lnTo>
                  <a:pt x="2531656" y="805087"/>
                </a:lnTo>
                <a:lnTo>
                  <a:pt x="2544614" y="805087"/>
                </a:lnTo>
                <a:cubicBezTo>
                  <a:pt x="2544614" y="799278"/>
                  <a:pt x="2544614" y="795106"/>
                  <a:pt x="2544614" y="789049"/>
                </a:cubicBezTo>
                <a:lnTo>
                  <a:pt x="2612570" y="789049"/>
                </a:lnTo>
                <a:lnTo>
                  <a:pt x="2612570" y="703796"/>
                </a:lnTo>
                <a:lnTo>
                  <a:pt x="2684578" y="703796"/>
                </a:lnTo>
                <a:lnTo>
                  <a:pt x="2684578" y="782564"/>
                </a:lnTo>
                <a:cubicBezTo>
                  <a:pt x="2685213" y="782564"/>
                  <a:pt x="2685848" y="782564"/>
                  <a:pt x="2686482" y="782564"/>
                </a:cubicBezTo>
                <a:lnTo>
                  <a:pt x="2687724" y="805087"/>
                </a:lnTo>
                <a:lnTo>
                  <a:pt x="2697400" y="805087"/>
                </a:lnTo>
                <a:cubicBezTo>
                  <a:pt x="2697936" y="797873"/>
                  <a:pt x="2698642" y="790219"/>
                  <a:pt x="2698642" y="782564"/>
                </a:cubicBezTo>
                <a:cubicBezTo>
                  <a:pt x="2700669" y="782564"/>
                  <a:pt x="2702696" y="782564"/>
                  <a:pt x="2704722" y="782564"/>
                </a:cubicBezTo>
                <a:lnTo>
                  <a:pt x="2705964" y="805087"/>
                </a:lnTo>
                <a:lnTo>
                  <a:pt x="2756586" y="805087"/>
                </a:lnTo>
                <a:lnTo>
                  <a:pt x="2756586" y="642059"/>
                </a:lnTo>
                <a:lnTo>
                  <a:pt x="2953913" y="642059"/>
                </a:lnTo>
                <a:lnTo>
                  <a:pt x="2953913" y="805087"/>
                </a:lnTo>
                <a:lnTo>
                  <a:pt x="2972610" y="805087"/>
                </a:lnTo>
                <a:lnTo>
                  <a:pt x="2972610" y="722394"/>
                </a:lnTo>
                <a:lnTo>
                  <a:pt x="3067730" y="722394"/>
                </a:lnTo>
                <a:cubicBezTo>
                  <a:pt x="3071805" y="616373"/>
                  <a:pt x="3075183" y="510899"/>
                  <a:pt x="3079661" y="404253"/>
                </a:cubicBezTo>
                <a:cubicBezTo>
                  <a:pt x="3069527" y="404253"/>
                  <a:pt x="3045207" y="391282"/>
                  <a:pt x="3067501" y="382635"/>
                </a:cubicBezTo>
                <a:cubicBezTo>
                  <a:pt x="3065473" y="380473"/>
                  <a:pt x="3063447" y="378311"/>
                  <a:pt x="3061421" y="378311"/>
                </a:cubicBezTo>
                <a:cubicBezTo>
                  <a:pt x="3061421" y="365341"/>
                  <a:pt x="3059393" y="363179"/>
                  <a:pt x="3069527" y="354532"/>
                </a:cubicBezTo>
                <a:cubicBezTo>
                  <a:pt x="3069527" y="350208"/>
                  <a:pt x="3069527" y="343723"/>
                  <a:pt x="3069527" y="337238"/>
                </a:cubicBezTo>
                <a:cubicBezTo>
                  <a:pt x="3073581" y="337238"/>
                  <a:pt x="3077634" y="337238"/>
                  <a:pt x="3083714" y="337238"/>
                </a:cubicBezTo>
                <a:cubicBezTo>
                  <a:pt x="3083714" y="328590"/>
                  <a:pt x="3083714" y="322105"/>
                  <a:pt x="3083714" y="315620"/>
                </a:cubicBezTo>
                <a:cubicBezTo>
                  <a:pt x="3083714" y="313458"/>
                  <a:pt x="3085741" y="313458"/>
                  <a:pt x="3085741" y="311296"/>
                </a:cubicBezTo>
                <a:cubicBezTo>
                  <a:pt x="3085741" y="285355"/>
                  <a:pt x="3085741" y="259414"/>
                  <a:pt x="3085741" y="233472"/>
                </a:cubicBezTo>
                <a:cubicBezTo>
                  <a:pt x="3085741" y="231310"/>
                  <a:pt x="3083714" y="229149"/>
                  <a:pt x="3083714" y="226987"/>
                </a:cubicBezTo>
                <a:cubicBezTo>
                  <a:pt x="3085741" y="224825"/>
                  <a:pt x="3087767" y="222663"/>
                  <a:pt x="3089794" y="220501"/>
                </a:cubicBezTo>
                <a:cubicBezTo>
                  <a:pt x="3089794" y="201045"/>
                  <a:pt x="3089794" y="181589"/>
                  <a:pt x="3089794" y="162133"/>
                </a:cubicBezTo>
                <a:cubicBezTo>
                  <a:pt x="3089794" y="159972"/>
                  <a:pt x="3089794" y="159972"/>
                  <a:pt x="3091821" y="157810"/>
                </a:cubicBezTo>
                <a:cubicBezTo>
                  <a:pt x="3091821" y="140516"/>
                  <a:pt x="3091821" y="121060"/>
                  <a:pt x="3091821" y="101604"/>
                </a:cubicBezTo>
                <a:cubicBezTo>
                  <a:pt x="3093847" y="92957"/>
                  <a:pt x="3093847" y="88633"/>
                  <a:pt x="3093847" y="82148"/>
                </a:cubicBezTo>
                <a:cubicBezTo>
                  <a:pt x="3097901" y="88633"/>
                  <a:pt x="3097901" y="92957"/>
                  <a:pt x="3097901" y="99442"/>
                </a:cubicBezTo>
                <a:cubicBezTo>
                  <a:pt x="3099927" y="121060"/>
                  <a:pt x="3099927" y="140516"/>
                  <a:pt x="3099927" y="157810"/>
                </a:cubicBezTo>
                <a:cubicBezTo>
                  <a:pt x="3101954" y="181589"/>
                  <a:pt x="3101954" y="201045"/>
                  <a:pt x="3101954" y="220501"/>
                </a:cubicBezTo>
                <a:cubicBezTo>
                  <a:pt x="3103981" y="222663"/>
                  <a:pt x="3106007" y="224825"/>
                  <a:pt x="3108034" y="226987"/>
                </a:cubicBezTo>
                <a:cubicBezTo>
                  <a:pt x="3108034" y="229149"/>
                  <a:pt x="3106007" y="231310"/>
                  <a:pt x="3106007" y="233472"/>
                </a:cubicBezTo>
                <a:cubicBezTo>
                  <a:pt x="3106007" y="259414"/>
                  <a:pt x="3106007" y="285355"/>
                  <a:pt x="3106007" y="311296"/>
                </a:cubicBezTo>
                <a:cubicBezTo>
                  <a:pt x="3106007" y="313458"/>
                  <a:pt x="3108034" y="313458"/>
                  <a:pt x="3108034" y="315620"/>
                </a:cubicBezTo>
                <a:cubicBezTo>
                  <a:pt x="3108034" y="322105"/>
                  <a:pt x="3108034" y="328590"/>
                  <a:pt x="3108034" y="337238"/>
                </a:cubicBezTo>
                <a:cubicBezTo>
                  <a:pt x="3112087" y="337238"/>
                  <a:pt x="3118167" y="337238"/>
                  <a:pt x="3122221" y="337238"/>
                </a:cubicBezTo>
                <a:cubicBezTo>
                  <a:pt x="3122221" y="343723"/>
                  <a:pt x="3122221" y="350208"/>
                  <a:pt x="3122221" y="354532"/>
                </a:cubicBezTo>
                <a:cubicBezTo>
                  <a:pt x="3130329" y="363179"/>
                  <a:pt x="3130329" y="363179"/>
                  <a:pt x="3130329" y="378311"/>
                </a:cubicBezTo>
                <a:cubicBezTo>
                  <a:pt x="3128301" y="378311"/>
                  <a:pt x="3126274" y="380473"/>
                  <a:pt x="3124249" y="382635"/>
                </a:cubicBezTo>
                <a:cubicBezTo>
                  <a:pt x="3144514" y="393444"/>
                  <a:pt x="3120194" y="402091"/>
                  <a:pt x="3112087" y="404253"/>
                </a:cubicBezTo>
                <a:cubicBezTo>
                  <a:pt x="3114114" y="488562"/>
                  <a:pt x="3118167" y="572871"/>
                  <a:pt x="3120194" y="657181"/>
                </a:cubicBezTo>
                <a:cubicBezTo>
                  <a:pt x="3142489" y="657181"/>
                  <a:pt x="3164781" y="657181"/>
                  <a:pt x="3185049" y="657181"/>
                </a:cubicBezTo>
                <a:cubicBezTo>
                  <a:pt x="3185049" y="683122"/>
                  <a:pt x="3185049" y="709063"/>
                  <a:pt x="3185049" y="732843"/>
                </a:cubicBezTo>
                <a:cubicBezTo>
                  <a:pt x="3189102" y="732843"/>
                  <a:pt x="3191129" y="732843"/>
                  <a:pt x="3193155" y="732843"/>
                </a:cubicBezTo>
                <a:cubicBezTo>
                  <a:pt x="3193155" y="730681"/>
                  <a:pt x="3195182" y="728519"/>
                  <a:pt x="3195182" y="726358"/>
                </a:cubicBezTo>
                <a:cubicBezTo>
                  <a:pt x="3197209" y="726358"/>
                  <a:pt x="3199235" y="726358"/>
                  <a:pt x="3201262" y="726358"/>
                </a:cubicBezTo>
                <a:cubicBezTo>
                  <a:pt x="3201262" y="728519"/>
                  <a:pt x="3201262" y="730681"/>
                  <a:pt x="3203290" y="735005"/>
                </a:cubicBezTo>
                <a:cubicBezTo>
                  <a:pt x="3207342" y="735005"/>
                  <a:pt x="3211395" y="735005"/>
                  <a:pt x="3215450" y="735005"/>
                </a:cubicBezTo>
                <a:cubicBezTo>
                  <a:pt x="3215450" y="732843"/>
                  <a:pt x="3215450" y="730681"/>
                  <a:pt x="3215450" y="728519"/>
                </a:cubicBezTo>
                <a:cubicBezTo>
                  <a:pt x="3223555" y="728519"/>
                  <a:pt x="3229635" y="728519"/>
                  <a:pt x="3237742" y="728519"/>
                </a:cubicBezTo>
                <a:cubicBezTo>
                  <a:pt x="3237742" y="730681"/>
                  <a:pt x="3237742" y="732843"/>
                  <a:pt x="3237742" y="735005"/>
                </a:cubicBezTo>
                <a:cubicBezTo>
                  <a:pt x="3243822" y="735005"/>
                  <a:pt x="3251930" y="735005"/>
                  <a:pt x="3258010" y="735005"/>
                </a:cubicBezTo>
                <a:cubicBezTo>
                  <a:pt x="3258010" y="750137"/>
                  <a:pt x="3258010" y="765270"/>
                  <a:pt x="3258010" y="780402"/>
                </a:cubicBezTo>
                <a:cubicBezTo>
                  <a:pt x="3262063" y="780402"/>
                  <a:pt x="3268143" y="780402"/>
                  <a:pt x="3272197" y="780402"/>
                </a:cubicBezTo>
                <a:cubicBezTo>
                  <a:pt x="3272197" y="776078"/>
                  <a:pt x="3272197" y="771755"/>
                  <a:pt x="3272197" y="767431"/>
                </a:cubicBezTo>
                <a:cubicBezTo>
                  <a:pt x="3278277" y="767431"/>
                  <a:pt x="3284357" y="767431"/>
                  <a:pt x="3288410" y="767431"/>
                </a:cubicBezTo>
                <a:cubicBezTo>
                  <a:pt x="3288410" y="706902"/>
                  <a:pt x="3288410" y="648534"/>
                  <a:pt x="3288410" y="588004"/>
                </a:cubicBezTo>
                <a:cubicBezTo>
                  <a:pt x="3290437" y="585842"/>
                  <a:pt x="3292463" y="583680"/>
                  <a:pt x="3294490" y="581518"/>
                </a:cubicBezTo>
                <a:cubicBezTo>
                  <a:pt x="3318810" y="581518"/>
                  <a:pt x="3343130" y="581518"/>
                  <a:pt x="3367451" y="581518"/>
                </a:cubicBezTo>
                <a:lnTo>
                  <a:pt x="3367451" y="590166"/>
                </a:lnTo>
                <a:lnTo>
                  <a:pt x="3377585" y="590166"/>
                </a:lnTo>
                <a:cubicBezTo>
                  <a:pt x="3377585" y="629078"/>
                  <a:pt x="3377585" y="667990"/>
                  <a:pt x="3377585" y="704740"/>
                </a:cubicBezTo>
                <a:cubicBezTo>
                  <a:pt x="3385691" y="704740"/>
                  <a:pt x="3391771" y="704740"/>
                  <a:pt x="3399878" y="704740"/>
                </a:cubicBezTo>
                <a:cubicBezTo>
                  <a:pt x="3399878" y="683122"/>
                  <a:pt x="3399878" y="661504"/>
                  <a:pt x="3399878" y="637725"/>
                </a:cubicBezTo>
                <a:cubicBezTo>
                  <a:pt x="3407985" y="637725"/>
                  <a:pt x="3418118" y="637725"/>
                  <a:pt x="3426226" y="637725"/>
                </a:cubicBezTo>
                <a:cubicBezTo>
                  <a:pt x="3428251" y="637725"/>
                  <a:pt x="3428251" y="635563"/>
                  <a:pt x="3430278" y="633401"/>
                </a:cubicBezTo>
                <a:lnTo>
                  <a:pt x="3438386" y="633401"/>
                </a:lnTo>
                <a:cubicBezTo>
                  <a:pt x="3440411" y="635563"/>
                  <a:pt x="3440411" y="637725"/>
                  <a:pt x="3442438" y="637725"/>
                </a:cubicBezTo>
                <a:cubicBezTo>
                  <a:pt x="3448518" y="637725"/>
                  <a:pt x="3456626" y="637725"/>
                  <a:pt x="3464733" y="637725"/>
                </a:cubicBezTo>
                <a:cubicBezTo>
                  <a:pt x="3464733" y="598813"/>
                  <a:pt x="3464733" y="559901"/>
                  <a:pt x="3464733" y="520989"/>
                </a:cubicBezTo>
                <a:cubicBezTo>
                  <a:pt x="3464746" y="520986"/>
                  <a:pt x="3465613" y="520822"/>
                  <a:pt x="3521479" y="510180"/>
                </a:cubicBezTo>
                <a:cubicBezTo>
                  <a:pt x="3521479" y="510187"/>
                  <a:pt x="3521479" y="510261"/>
                  <a:pt x="3521479" y="511261"/>
                </a:cubicBezTo>
                <a:lnTo>
                  <a:pt x="3521479" y="518827"/>
                </a:lnTo>
                <a:cubicBezTo>
                  <a:pt x="3521497" y="518827"/>
                  <a:pt x="3522141" y="518827"/>
                  <a:pt x="3547826" y="518827"/>
                </a:cubicBezTo>
                <a:cubicBezTo>
                  <a:pt x="3547826" y="518849"/>
                  <a:pt x="3547826" y="521220"/>
                  <a:pt x="3547826" y="773917"/>
                </a:cubicBezTo>
                <a:cubicBezTo>
                  <a:pt x="3553906" y="773917"/>
                  <a:pt x="3562013" y="773917"/>
                  <a:pt x="3570121" y="773917"/>
                </a:cubicBezTo>
                <a:cubicBezTo>
                  <a:pt x="3570121" y="771755"/>
                  <a:pt x="3570121" y="771755"/>
                  <a:pt x="3570121" y="769593"/>
                </a:cubicBezTo>
                <a:cubicBezTo>
                  <a:pt x="3574173" y="769593"/>
                  <a:pt x="3578226" y="769593"/>
                  <a:pt x="3582281" y="769593"/>
                </a:cubicBezTo>
                <a:cubicBezTo>
                  <a:pt x="3582281" y="771755"/>
                  <a:pt x="3582281" y="771755"/>
                  <a:pt x="3582281" y="773917"/>
                </a:cubicBezTo>
                <a:cubicBezTo>
                  <a:pt x="3590387" y="773917"/>
                  <a:pt x="3598493" y="773917"/>
                  <a:pt x="3606601" y="773917"/>
                </a:cubicBezTo>
                <a:cubicBezTo>
                  <a:pt x="3606601" y="769593"/>
                  <a:pt x="3606601" y="765270"/>
                  <a:pt x="3606601" y="760946"/>
                </a:cubicBezTo>
                <a:cubicBezTo>
                  <a:pt x="3616734" y="760946"/>
                  <a:pt x="3626867" y="760946"/>
                  <a:pt x="3634974" y="760946"/>
                </a:cubicBezTo>
                <a:cubicBezTo>
                  <a:pt x="3639027" y="756622"/>
                  <a:pt x="3643082" y="756622"/>
                  <a:pt x="3647134" y="756622"/>
                </a:cubicBezTo>
                <a:cubicBezTo>
                  <a:pt x="3653214" y="760946"/>
                  <a:pt x="3661322" y="760946"/>
                  <a:pt x="3667402" y="760946"/>
                </a:cubicBezTo>
                <a:cubicBezTo>
                  <a:pt x="3667402" y="754461"/>
                  <a:pt x="3667402" y="750137"/>
                  <a:pt x="3667402" y="743652"/>
                </a:cubicBezTo>
                <a:lnTo>
                  <a:pt x="3675509" y="743652"/>
                </a:lnTo>
                <a:cubicBezTo>
                  <a:pt x="3675509" y="739328"/>
                  <a:pt x="3675509" y="735005"/>
                  <a:pt x="3675509" y="730681"/>
                </a:cubicBezTo>
                <a:cubicBezTo>
                  <a:pt x="3693749" y="730681"/>
                  <a:pt x="3714015" y="730681"/>
                  <a:pt x="3732255" y="730681"/>
                </a:cubicBezTo>
                <a:cubicBezTo>
                  <a:pt x="3732255" y="719872"/>
                  <a:pt x="3732255" y="711225"/>
                  <a:pt x="3732255" y="700416"/>
                </a:cubicBezTo>
                <a:cubicBezTo>
                  <a:pt x="3738335" y="700416"/>
                  <a:pt x="3744415" y="700416"/>
                  <a:pt x="3750495" y="700416"/>
                </a:cubicBezTo>
                <a:cubicBezTo>
                  <a:pt x="3750495" y="698254"/>
                  <a:pt x="3750495" y="696093"/>
                  <a:pt x="3750495" y="693931"/>
                </a:cubicBezTo>
                <a:cubicBezTo>
                  <a:pt x="3754549" y="693931"/>
                  <a:pt x="3758602" y="693931"/>
                  <a:pt x="3762655" y="693931"/>
                </a:cubicBezTo>
                <a:cubicBezTo>
                  <a:pt x="3762655" y="696093"/>
                  <a:pt x="3762655" y="698254"/>
                  <a:pt x="3762655" y="700416"/>
                </a:cubicBezTo>
                <a:cubicBezTo>
                  <a:pt x="3768735" y="700416"/>
                  <a:pt x="3772789" y="700416"/>
                  <a:pt x="3778869" y="700416"/>
                </a:cubicBezTo>
                <a:cubicBezTo>
                  <a:pt x="3778869" y="715549"/>
                  <a:pt x="3778869" y="732843"/>
                  <a:pt x="3778869" y="750137"/>
                </a:cubicBezTo>
                <a:cubicBezTo>
                  <a:pt x="3789002" y="750137"/>
                  <a:pt x="3801163" y="750137"/>
                  <a:pt x="3811297" y="750137"/>
                </a:cubicBezTo>
                <a:cubicBezTo>
                  <a:pt x="3811297" y="741490"/>
                  <a:pt x="3811297" y="732843"/>
                  <a:pt x="3811297" y="724196"/>
                </a:cubicBezTo>
                <a:cubicBezTo>
                  <a:pt x="3823457" y="724196"/>
                  <a:pt x="3837643" y="724196"/>
                  <a:pt x="3849803" y="724196"/>
                </a:cubicBezTo>
                <a:cubicBezTo>
                  <a:pt x="3849803" y="713387"/>
                  <a:pt x="3849803" y="704740"/>
                  <a:pt x="3849803" y="693931"/>
                </a:cubicBezTo>
                <a:cubicBezTo>
                  <a:pt x="3866018" y="693931"/>
                  <a:pt x="3882230" y="693931"/>
                  <a:pt x="3898445" y="693931"/>
                </a:cubicBezTo>
                <a:cubicBezTo>
                  <a:pt x="3898445" y="693960"/>
                  <a:pt x="3898445" y="695735"/>
                  <a:pt x="3898445" y="805087"/>
                </a:cubicBezTo>
                <a:lnTo>
                  <a:pt x="3898445" y="818866"/>
                </a:lnTo>
                <a:lnTo>
                  <a:pt x="3964319" y="818866"/>
                </a:lnTo>
                <a:lnTo>
                  <a:pt x="3964319" y="924638"/>
                </a:lnTo>
                <a:lnTo>
                  <a:pt x="3964319" y="947885"/>
                </a:lnTo>
                <a:lnTo>
                  <a:pt x="3979279" y="947885"/>
                </a:lnTo>
                <a:cubicBezTo>
                  <a:pt x="3979279" y="947885"/>
                  <a:pt x="3979279" y="947885"/>
                  <a:pt x="3979279" y="946723"/>
                </a:cubicBezTo>
                <a:lnTo>
                  <a:pt x="3979279" y="938587"/>
                </a:lnTo>
                <a:cubicBezTo>
                  <a:pt x="3979279" y="938587"/>
                  <a:pt x="3979279" y="938587"/>
                  <a:pt x="4023859" y="938587"/>
                </a:cubicBezTo>
                <a:cubicBezTo>
                  <a:pt x="4023859" y="938587"/>
                  <a:pt x="4023859" y="938587"/>
                  <a:pt x="4023859" y="959508"/>
                </a:cubicBezTo>
                <a:cubicBezTo>
                  <a:pt x="4023859" y="959508"/>
                  <a:pt x="4023859" y="959508"/>
                  <a:pt x="4026087" y="960671"/>
                </a:cubicBezTo>
                <a:lnTo>
                  <a:pt x="4041691" y="968807"/>
                </a:lnTo>
                <a:cubicBezTo>
                  <a:pt x="4041691" y="968807"/>
                  <a:pt x="4041691" y="968807"/>
                  <a:pt x="4041691" y="999027"/>
                </a:cubicBezTo>
                <a:cubicBezTo>
                  <a:pt x="4041691" y="999027"/>
                  <a:pt x="4041691" y="999027"/>
                  <a:pt x="4043085" y="999609"/>
                </a:cubicBezTo>
                <a:lnTo>
                  <a:pt x="4052837" y="1003677"/>
                </a:lnTo>
                <a:cubicBezTo>
                  <a:pt x="4052837" y="1003677"/>
                  <a:pt x="4052837" y="1003677"/>
                  <a:pt x="4052837" y="1002515"/>
                </a:cubicBezTo>
                <a:lnTo>
                  <a:pt x="4052837" y="994378"/>
                </a:lnTo>
                <a:cubicBezTo>
                  <a:pt x="4052837" y="994378"/>
                  <a:pt x="4052837" y="994378"/>
                  <a:pt x="4053951" y="994378"/>
                </a:cubicBezTo>
                <a:lnTo>
                  <a:pt x="4061753" y="994378"/>
                </a:lnTo>
                <a:cubicBezTo>
                  <a:pt x="4061753" y="994378"/>
                  <a:pt x="4061753" y="994378"/>
                  <a:pt x="4061753" y="993506"/>
                </a:cubicBezTo>
                <a:lnTo>
                  <a:pt x="4061753" y="987404"/>
                </a:lnTo>
                <a:cubicBezTo>
                  <a:pt x="4061753" y="987404"/>
                  <a:pt x="4061753" y="987404"/>
                  <a:pt x="4060638" y="987404"/>
                </a:cubicBezTo>
                <a:lnTo>
                  <a:pt x="4052837" y="987404"/>
                </a:lnTo>
                <a:cubicBezTo>
                  <a:pt x="4052837" y="987404"/>
                  <a:pt x="4052837" y="987404"/>
                  <a:pt x="4052837" y="986242"/>
                </a:cubicBezTo>
                <a:lnTo>
                  <a:pt x="4052837" y="978106"/>
                </a:lnTo>
                <a:cubicBezTo>
                  <a:pt x="4052837" y="978106"/>
                  <a:pt x="4052837" y="978106"/>
                  <a:pt x="4053951" y="978106"/>
                </a:cubicBezTo>
                <a:lnTo>
                  <a:pt x="4061753" y="978106"/>
                </a:lnTo>
                <a:cubicBezTo>
                  <a:pt x="4061753" y="978106"/>
                  <a:pt x="4061753" y="978106"/>
                  <a:pt x="4061753" y="976943"/>
                </a:cubicBezTo>
                <a:lnTo>
                  <a:pt x="4061753" y="968807"/>
                </a:lnTo>
                <a:cubicBezTo>
                  <a:pt x="4061753" y="968807"/>
                  <a:pt x="4061753" y="968807"/>
                  <a:pt x="4060638" y="968807"/>
                </a:cubicBezTo>
                <a:lnTo>
                  <a:pt x="4052837" y="968807"/>
                </a:lnTo>
                <a:cubicBezTo>
                  <a:pt x="4052837" y="968807"/>
                  <a:pt x="4052837" y="968807"/>
                  <a:pt x="4052837" y="967645"/>
                </a:cubicBezTo>
                <a:lnTo>
                  <a:pt x="4052837" y="959508"/>
                </a:lnTo>
                <a:cubicBezTo>
                  <a:pt x="4052837" y="959508"/>
                  <a:pt x="4052837" y="959508"/>
                  <a:pt x="4053951" y="959508"/>
                </a:cubicBezTo>
                <a:lnTo>
                  <a:pt x="4061753" y="959508"/>
                </a:lnTo>
                <a:cubicBezTo>
                  <a:pt x="4061753" y="959508"/>
                  <a:pt x="4061753" y="959508"/>
                  <a:pt x="4061753" y="958637"/>
                </a:cubicBezTo>
                <a:lnTo>
                  <a:pt x="4061753" y="952535"/>
                </a:lnTo>
                <a:cubicBezTo>
                  <a:pt x="4061753" y="952535"/>
                  <a:pt x="4061753" y="952535"/>
                  <a:pt x="4060638" y="952535"/>
                </a:cubicBezTo>
                <a:lnTo>
                  <a:pt x="4052837" y="952535"/>
                </a:lnTo>
                <a:cubicBezTo>
                  <a:pt x="4052837" y="952535"/>
                  <a:pt x="4052837" y="952535"/>
                  <a:pt x="4052837" y="951372"/>
                </a:cubicBezTo>
                <a:lnTo>
                  <a:pt x="4052837" y="943236"/>
                </a:lnTo>
                <a:cubicBezTo>
                  <a:pt x="4052837" y="943236"/>
                  <a:pt x="4052837" y="943236"/>
                  <a:pt x="4053951" y="943236"/>
                </a:cubicBezTo>
                <a:lnTo>
                  <a:pt x="4061753" y="943236"/>
                </a:lnTo>
                <a:cubicBezTo>
                  <a:pt x="4061753" y="943236"/>
                  <a:pt x="4061753" y="943236"/>
                  <a:pt x="4061753" y="942074"/>
                </a:cubicBezTo>
                <a:lnTo>
                  <a:pt x="4061753" y="933937"/>
                </a:lnTo>
                <a:cubicBezTo>
                  <a:pt x="4061753" y="933937"/>
                  <a:pt x="4061753" y="933937"/>
                  <a:pt x="4060638" y="933937"/>
                </a:cubicBezTo>
                <a:lnTo>
                  <a:pt x="4052837" y="933937"/>
                </a:lnTo>
                <a:cubicBezTo>
                  <a:pt x="4052837" y="933937"/>
                  <a:pt x="4052837" y="933937"/>
                  <a:pt x="4052837" y="933066"/>
                </a:cubicBezTo>
                <a:lnTo>
                  <a:pt x="4052837" y="926963"/>
                </a:lnTo>
                <a:cubicBezTo>
                  <a:pt x="4052837" y="926963"/>
                  <a:pt x="4052837" y="926963"/>
                  <a:pt x="4053951" y="926963"/>
                </a:cubicBezTo>
                <a:lnTo>
                  <a:pt x="4061753" y="926963"/>
                </a:lnTo>
                <a:cubicBezTo>
                  <a:pt x="4061753" y="926963"/>
                  <a:pt x="4061753" y="926963"/>
                  <a:pt x="4061753" y="925801"/>
                </a:cubicBezTo>
                <a:lnTo>
                  <a:pt x="4061753" y="917665"/>
                </a:lnTo>
                <a:cubicBezTo>
                  <a:pt x="4061753" y="917665"/>
                  <a:pt x="4061753" y="917665"/>
                  <a:pt x="4060638" y="917665"/>
                </a:cubicBezTo>
                <a:lnTo>
                  <a:pt x="4052837" y="917665"/>
                </a:lnTo>
                <a:cubicBezTo>
                  <a:pt x="4052837" y="917665"/>
                  <a:pt x="4052837" y="917665"/>
                  <a:pt x="4052837" y="916503"/>
                </a:cubicBezTo>
                <a:lnTo>
                  <a:pt x="4052837" y="908366"/>
                </a:lnTo>
                <a:cubicBezTo>
                  <a:pt x="4052837" y="908366"/>
                  <a:pt x="4052837" y="908366"/>
                  <a:pt x="4053951" y="908366"/>
                </a:cubicBezTo>
                <a:lnTo>
                  <a:pt x="4061753" y="908366"/>
                </a:lnTo>
                <a:cubicBezTo>
                  <a:pt x="4061753" y="908366"/>
                  <a:pt x="4061753" y="908366"/>
                  <a:pt x="4061753" y="907204"/>
                </a:cubicBezTo>
                <a:lnTo>
                  <a:pt x="4061753" y="899068"/>
                </a:lnTo>
                <a:cubicBezTo>
                  <a:pt x="4061753" y="899068"/>
                  <a:pt x="4061753" y="899068"/>
                  <a:pt x="4060638" y="899068"/>
                </a:cubicBezTo>
                <a:lnTo>
                  <a:pt x="4052837" y="899068"/>
                </a:lnTo>
                <a:cubicBezTo>
                  <a:pt x="4052837" y="899068"/>
                  <a:pt x="4052837" y="899068"/>
                  <a:pt x="4052837" y="898196"/>
                </a:cubicBezTo>
                <a:lnTo>
                  <a:pt x="4052837" y="892094"/>
                </a:lnTo>
                <a:cubicBezTo>
                  <a:pt x="4052837" y="892094"/>
                  <a:pt x="4052837" y="892094"/>
                  <a:pt x="4053951" y="892094"/>
                </a:cubicBezTo>
                <a:lnTo>
                  <a:pt x="4061753" y="892094"/>
                </a:lnTo>
                <a:cubicBezTo>
                  <a:pt x="4061753" y="892094"/>
                  <a:pt x="4061753" y="892094"/>
                  <a:pt x="4061753" y="890931"/>
                </a:cubicBezTo>
                <a:lnTo>
                  <a:pt x="4061753" y="882795"/>
                </a:lnTo>
                <a:cubicBezTo>
                  <a:pt x="4061753" y="882795"/>
                  <a:pt x="4061753" y="882795"/>
                  <a:pt x="4060638" y="882795"/>
                </a:cubicBezTo>
                <a:lnTo>
                  <a:pt x="4052837" y="882795"/>
                </a:lnTo>
                <a:cubicBezTo>
                  <a:pt x="4052837" y="882795"/>
                  <a:pt x="4052837" y="882795"/>
                  <a:pt x="4052837" y="881633"/>
                </a:cubicBezTo>
                <a:lnTo>
                  <a:pt x="4052837" y="873496"/>
                </a:lnTo>
                <a:cubicBezTo>
                  <a:pt x="4052837" y="873496"/>
                  <a:pt x="4052837" y="873496"/>
                  <a:pt x="4053951" y="873496"/>
                </a:cubicBezTo>
                <a:lnTo>
                  <a:pt x="4061753" y="873496"/>
                </a:lnTo>
                <a:cubicBezTo>
                  <a:pt x="4061753" y="873496"/>
                  <a:pt x="4061753" y="873496"/>
                  <a:pt x="4061753" y="872625"/>
                </a:cubicBezTo>
                <a:lnTo>
                  <a:pt x="4061753" y="866523"/>
                </a:lnTo>
                <a:cubicBezTo>
                  <a:pt x="4061753" y="866523"/>
                  <a:pt x="4061753" y="866523"/>
                  <a:pt x="4060638" y="866523"/>
                </a:cubicBezTo>
                <a:lnTo>
                  <a:pt x="4052837" y="866523"/>
                </a:lnTo>
                <a:cubicBezTo>
                  <a:pt x="4052837" y="866523"/>
                  <a:pt x="4052837" y="866523"/>
                  <a:pt x="4052837" y="865360"/>
                </a:cubicBezTo>
                <a:lnTo>
                  <a:pt x="4052837" y="857224"/>
                </a:lnTo>
                <a:cubicBezTo>
                  <a:pt x="4052837" y="857224"/>
                  <a:pt x="4052837" y="857224"/>
                  <a:pt x="4053951" y="857224"/>
                </a:cubicBezTo>
                <a:lnTo>
                  <a:pt x="4061753" y="857224"/>
                </a:lnTo>
                <a:cubicBezTo>
                  <a:pt x="4061753" y="857224"/>
                  <a:pt x="4061753" y="857224"/>
                  <a:pt x="4061753" y="856062"/>
                </a:cubicBezTo>
                <a:lnTo>
                  <a:pt x="4061753" y="847925"/>
                </a:lnTo>
                <a:cubicBezTo>
                  <a:pt x="4061753" y="847925"/>
                  <a:pt x="4061753" y="847925"/>
                  <a:pt x="4060638" y="847925"/>
                </a:cubicBezTo>
                <a:lnTo>
                  <a:pt x="4052837" y="847925"/>
                </a:lnTo>
                <a:cubicBezTo>
                  <a:pt x="4052837" y="847925"/>
                  <a:pt x="4052837" y="847925"/>
                  <a:pt x="4052837" y="846763"/>
                </a:cubicBezTo>
                <a:lnTo>
                  <a:pt x="4052837" y="838627"/>
                </a:lnTo>
                <a:cubicBezTo>
                  <a:pt x="4052837" y="838627"/>
                  <a:pt x="4052837" y="838627"/>
                  <a:pt x="4053951" y="838627"/>
                </a:cubicBezTo>
                <a:lnTo>
                  <a:pt x="4061753" y="838627"/>
                </a:lnTo>
                <a:cubicBezTo>
                  <a:pt x="4061753" y="838627"/>
                  <a:pt x="4061753" y="838627"/>
                  <a:pt x="4061753" y="837755"/>
                </a:cubicBezTo>
                <a:lnTo>
                  <a:pt x="4061753" y="831653"/>
                </a:lnTo>
                <a:cubicBezTo>
                  <a:pt x="4061753" y="831653"/>
                  <a:pt x="4061753" y="831653"/>
                  <a:pt x="4060638" y="831653"/>
                </a:cubicBezTo>
                <a:lnTo>
                  <a:pt x="4052837" y="831653"/>
                </a:lnTo>
                <a:cubicBezTo>
                  <a:pt x="4052837" y="831653"/>
                  <a:pt x="4052837" y="831653"/>
                  <a:pt x="4052837" y="830491"/>
                </a:cubicBezTo>
                <a:lnTo>
                  <a:pt x="4052837" y="822354"/>
                </a:lnTo>
                <a:cubicBezTo>
                  <a:pt x="4052837" y="822354"/>
                  <a:pt x="4052837" y="822354"/>
                  <a:pt x="4053951" y="822354"/>
                </a:cubicBezTo>
                <a:lnTo>
                  <a:pt x="4061753" y="822354"/>
                </a:lnTo>
                <a:cubicBezTo>
                  <a:pt x="4061753" y="822354"/>
                  <a:pt x="4061753" y="822354"/>
                  <a:pt x="4061753" y="821192"/>
                </a:cubicBezTo>
                <a:lnTo>
                  <a:pt x="4061753" y="813056"/>
                </a:lnTo>
                <a:cubicBezTo>
                  <a:pt x="4061753" y="813056"/>
                  <a:pt x="4061753" y="813056"/>
                  <a:pt x="4060638" y="813056"/>
                </a:cubicBezTo>
                <a:lnTo>
                  <a:pt x="4052837" y="813056"/>
                </a:lnTo>
                <a:cubicBezTo>
                  <a:pt x="4052837" y="813056"/>
                  <a:pt x="4052837" y="813056"/>
                  <a:pt x="4052837" y="811893"/>
                </a:cubicBezTo>
                <a:lnTo>
                  <a:pt x="4052837" y="803757"/>
                </a:lnTo>
                <a:cubicBezTo>
                  <a:pt x="4052837" y="803757"/>
                  <a:pt x="4052837" y="803757"/>
                  <a:pt x="4053951" y="803757"/>
                </a:cubicBezTo>
                <a:lnTo>
                  <a:pt x="4061753" y="803757"/>
                </a:lnTo>
                <a:cubicBezTo>
                  <a:pt x="4061753" y="803757"/>
                  <a:pt x="4061753" y="803757"/>
                  <a:pt x="4061753" y="802885"/>
                </a:cubicBezTo>
                <a:lnTo>
                  <a:pt x="4061753" y="796783"/>
                </a:lnTo>
                <a:cubicBezTo>
                  <a:pt x="4061753" y="796783"/>
                  <a:pt x="4061753" y="796783"/>
                  <a:pt x="4060638" y="796783"/>
                </a:cubicBezTo>
                <a:lnTo>
                  <a:pt x="4052837" y="796783"/>
                </a:lnTo>
                <a:cubicBezTo>
                  <a:pt x="4052837" y="796783"/>
                  <a:pt x="4052837" y="796783"/>
                  <a:pt x="4052837" y="795621"/>
                </a:cubicBezTo>
                <a:lnTo>
                  <a:pt x="4052837" y="787484"/>
                </a:lnTo>
                <a:cubicBezTo>
                  <a:pt x="4052837" y="787484"/>
                  <a:pt x="4052837" y="787484"/>
                  <a:pt x="4053951" y="787484"/>
                </a:cubicBezTo>
                <a:lnTo>
                  <a:pt x="4061753" y="787484"/>
                </a:lnTo>
                <a:cubicBezTo>
                  <a:pt x="4061753" y="787484"/>
                  <a:pt x="4061753" y="787484"/>
                  <a:pt x="4060638" y="785741"/>
                </a:cubicBezTo>
                <a:lnTo>
                  <a:pt x="4052837" y="773537"/>
                </a:lnTo>
                <a:cubicBezTo>
                  <a:pt x="4052837" y="773537"/>
                  <a:pt x="4052837" y="773537"/>
                  <a:pt x="4052837" y="736342"/>
                </a:cubicBezTo>
                <a:cubicBezTo>
                  <a:pt x="4052837" y="736342"/>
                  <a:pt x="4052837" y="736342"/>
                  <a:pt x="4202181" y="736342"/>
                </a:cubicBezTo>
                <a:cubicBezTo>
                  <a:pt x="4202181" y="736342"/>
                  <a:pt x="4202181" y="736342"/>
                  <a:pt x="4215554" y="757264"/>
                </a:cubicBezTo>
                <a:cubicBezTo>
                  <a:pt x="4215554" y="757264"/>
                  <a:pt x="4215554" y="757264"/>
                  <a:pt x="4215554" y="803757"/>
                </a:cubicBezTo>
                <a:cubicBezTo>
                  <a:pt x="4215554" y="803757"/>
                  <a:pt x="4215554" y="803757"/>
                  <a:pt x="4214439" y="803757"/>
                </a:cubicBezTo>
                <a:lnTo>
                  <a:pt x="4206638" y="803757"/>
                </a:lnTo>
                <a:cubicBezTo>
                  <a:pt x="4206638" y="803757"/>
                  <a:pt x="4206638" y="803757"/>
                  <a:pt x="4206638" y="804919"/>
                </a:cubicBezTo>
                <a:lnTo>
                  <a:pt x="4206638" y="813056"/>
                </a:lnTo>
                <a:cubicBezTo>
                  <a:pt x="4206638" y="813056"/>
                  <a:pt x="4206638" y="813056"/>
                  <a:pt x="4207753" y="813056"/>
                </a:cubicBezTo>
                <a:lnTo>
                  <a:pt x="4215554" y="813056"/>
                </a:lnTo>
                <a:cubicBezTo>
                  <a:pt x="4215554" y="813056"/>
                  <a:pt x="4215554" y="813056"/>
                  <a:pt x="4215554" y="814218"/>
                </a:cubicBezTo>
                <a:lnTo>
                  <a:pt x="4215554" y="822354"/>
                </a:lnTo>
                <a:cubicBezTo>
                  <a:pt x="4215554" y="822354"/>
                  <a:pt x="4215554" y="822354"/>
                  <a:pt x="4214439" y="822354"/>
                </a:cubicBezTo>
                <a:lnTo>
                  <a:pt x="4206638" y="822354"/>
                </a:lnTo>
                <a:cubicBezTo>
                  <a:pt x="4206638" y="822354"/>
                  <a:pt x="4206638" y="822354"/>
                  <a:pt x="4206638" y="823516"/>
                </a:cubicBezTo>
                <a:lnTo>
                  <a:pt x="4206638" y="831653"/>
                </a:lnTo>
                <a:cubicBezTo>
                  <a:pt x="4206638" y="831653"/>
                  <a:pt x="4206638" y="831653"/>
                  <a:pt x="4207753" y="831653"/>
                </a:cubicBezTo>
                <a:lnTo>
                  <a:pt x="4215554" y="831653"/>
                </a:lnTo>
                <a:cubicBezTo>
                  <a:pt x="4215554" y="831653"/>
                  <a:pt x="4215554" y="831653"/>
                  <a:pt x="4215554" y="832525"/>
                </a:cubicBezTo>
                <a:lnTo>
                  <a:pt x="4215554" y="838627"/>
                </a:lnTo>
                <a:cubicBezTo>
                  <a:pt x="4215554" y="838627"/>
                  <a:pt x="4215554" y="838627"/>
                  <a:pt x="4214439" y="838627"/>
                </a:cubicBezTo>
                <a:lnTo>
                  <a:pt x="4206638" y="838627"/>
                </a:lnTo>
                <a:cubicBezTo>
                  <a:pt x="4206638" y="838627"/>
                  <a:pt x="4206638" y="838627"/>
                  <a:pt x="4206638" y="839789"/>
                </a:cubicBezTo>
                <a:lnTo>
                  <a:pt x="4206638" y="847925"/>
                </a:lnTo>
                <a:cubicBezTo>
                  <a:pt x="4206638" y="847925"/>
                  <a:pt x="4206638" y="847925"/>
                  <a:pt x="4207753" y="847925"/>
                </a:cubicBezTo>
                <a:lnTo>
                  <a:pt x="4215554" y="847925"/>
                </a:lnTo>
                <a:cubicBezTo>
                  <a:pt x="4215554" y="847925"/>
                  <a:pt x="4215554" y="847925"/>
                  <a:pt x="4215554" y="849088"/>
                </a:cubicBezTo>
                <a:lnTo>
                  <a:pt x="4215554" y="857224"/>
                </a:lnTo>
                <a:cubicBezTo>
                  <a:pt x="4215554" y="857224"/>
                  <a:pt x="4215554" y="857224"/>
                  <a:pt x="4214439" y="857224"/>
                </a:cubicBezTo>
                <a:lnTo>
                  <a:pt x="4206638" y="857224"/>
                </a:lnTo>
                <a:cubicBezTo>
                  <a:pt x="4206638" y="857224"/>
                  <a:pt x="4206638" y="857224"/>
                  <a:pt x="4206638" y="858386"/>
                </a:cubicBezTo>
                <a:lnTo>
                  <a:pt x="4206638" y="866523"/>
                </a:lnTo>
                <a:cubicBezTo>
                  <a:pt x="4206638" y="866523"/>
                  <a:pt x="4206638" y="866523"/>
                  <a:pt x="4207753" y="866523"/>
                </a:cubicBezTo>
                <a:lnTo>
                  <a:pt x="4215554" y="866523"/>
                </a:lnTo>
                <a:cubicBezTo>
                  <a:pt x="4215554" y="866523"/>
                  <a:pt x="4215554" y="866523"/>
                  <a:pt x="4215554" y="867394"/>
                </a:cubicBezTo>
                <a:lnTo>
                  <a:pt x="4215554" y="873496"/>
                </a:lnTo>
                <a:cubicBezTo>
                  <a:pt x="4215554" y="873496"/>
                  <a:pt x="4215554" y="873496"/>
                  <a:pt x="4214439" y="873496"/>
                </a:cubicBezTo>
                <a:lnTo>
                  <a:pt x="4206638" y="873496"/>
                </a:lnTo>
                <a:cubicBezTo>
                  <a:pt x="4206638" y="873496"/>
                  <a:pt x="4206638" y="873496"/>
                  <a:pt x="4206638" y="874659"/>
                </a:cubicBezTo>
                <a:lnTo>
                  <a:pt x="4206638" y="882795"/>
                </a:lnTo>
                <a:cubicBezTo>
                  <a:pt x="4206638" y="882795"/>
                  <a:pt x="4206638" y="882795"/>
                  <a:pt x="4207753" y="882795"/>
                </a:cubicBezTo>
                <a:lnTo>
                  <a:pt x="4215554" y="882795"/>
                </a:lnTo>
                <a:cubicBezTo>
                  <a:pt x="4215554" y="882795"/>
                  <a:pt x="4215554" y="882795"/>
                  <a:pt x="4215554" y="883957"/>
                </a:cubicBezTo>
                <a:lnTo>
                  <a:pt x="4215554" y="892094"/>
                </a:lnTo>
                <a:cubicBezTo>
                  <a:pt x="4215554" y="892094"/>
                  <a:pt x="4215554" y="892094"/>
                  <a:pt x="4214439" y="892094"/>
                </a:cubicBezTo>
                <a:lnTo>
                  <a:pt x="4206638" y="892094"/>
                </a:lnTo>
                <a:cubicBezTo>
                  <a:pt x="4206638" y="892094"/>
                  <a:pt x="4206638" y="892094"/>
                  <a:pt x="4206638" y="892965"/>
                </a:cubicBezTo>
                <a:lnTo>
                  <a:pt x="4206638" y="899068"/>
                </a:lnTo>
                <a:cubicBezTo>
                  <a:pt x="4206638" y="899068"/>
                  <a:pt x="4206638" y="899068"/>
                  <a:pt x="4207753" y="899068"/>
                </a:cubicBezTo>
                <a:lnTo>
                  <a:pt x="4215554" y="899068"/>
                </a:lnTo>
                <a:cubicBezTo>
                  <a:pt x="4215554" y="899068"/>
                  <a:pt x="4215554" y="899068"/>
                  <a:pt x="4215554" y="900230"/>
                </a:cubicBezTo>
                <a:lnTo>
                  <a:pt x="4215554" y="908366"/>
                </a:lnTo>
                <a:cubicBezTo>
                  <a:pt x="4215554" y="908366"/>
                  <a:pt x="4215554" y="908366"/>
                  <a:pt x="4214439" y="908366"/>
                </a:cubicBezTo>
                <a:lnTo>
                  <a:pt x="4206638" y="908366"/>
                </a:lnTo>
                <a:cubicBezTo>
                  <a:pt x="4206638" y="908366"/>
                  <a:pt x="4206638" y="908366"/>
                  <a:pt x="4206638" y="909528"/>
                </a:cubicBezTo>
                <a:lnTo>
                  <a:pt x="4206638" y="917665"/>
                </a:lnTo>
                <a:cubicBezTo>
                  <a:pt x="4206638" y="917665"/>
                  <a:pt x="4206638" y="917665"/>
                  <a:pt x="4207753" y="917665"/>
                </a:cubicBezTo>
                <a:lnTo>
                  <a:pt x="4215554" y="917665"/>
                </a:lnTo>
                <a:cubicBezTo>
                  <a:pt x="4215554" y="917665"/>
                  <a:pt x="4215554" y="917665"/>
                  <a:pt x="4215554" y="918827"/>
                </a:cubicBezTo>
                <a:lnTo>
                  <a:pt x="4215554" y="926963"/>
                </a:lnTo>
                <a:cubicBezTo>
                  <a:pt x="4215554" y="926963"/>
                  <a:pt x="4215554" y="926963"/>
                  <a:pt x="4214439" y="926963"/>
                </a:cubicBezTo>
                <a:lnTo>
                  <a:pt x="4206638" y="926963"/>
                </a:lnTo>
                <a:cubicBezTo>
                  <a:pt x="4206638" y="926963"/>
                  <a:pt x="4206638" y="926963"/>
                  <a:pt x="4206638" y="927835"/>
                </a:cubicBezTo>
                <a:lnTo>
                  <a:pt x="4206638" y="933937"/>
                </a:lnTo>
                <a:cubicBezTo>
                  <a:pt x="4206638" y="933937"/>
                  <a:pt x="4206638" y="933937"/>
                  <a:pt x="4207753" y="933937"/>
                </a:cubicBezTo>
                <a:lnTo>
                  <a:pt x="4215554" y="933937"/>
                </a:lnTo>
                <a:cubicBezTo>
                  <a:pt x="4215554" y="933937"/>
                  <a:pt x="4215554" y="933937"/>
                  <a:pt x="4215554" y="935100"/>
                </a:cubicBezTo>
                <a:lnTo>
                  <a:pt x="4215554" y="943236"/>
                </a:lnTo>
                <a:cubicBezTo>
                  <a:pt x="4215554" y="943236"/>
                  <a:pt x="4215554" y="943236"/>
                  <a:pt x="4214439" y="943236"/>
                </a:cubicBezTo>
                <a:lnTo>
                  <a:pt x="4206638" y="943236"/>
                </a:lnTo>
                <a:cubicBezTo>
                  <a:pt x="4206638" y="943236"/>
                  <a:pt x="4206638" y="943236"/>
                  <a:pt x="4206638" y="944398"/>
                </a:cubicBezTo>
                <a:lnTo>
                  <a:pt x="4206638" y="952535"/>
                </a:lnTo>
                <a:cubicBezTo>
                  <a:pt x="4206638" y="952535"/>
                  <a:pt x="4206638" y="952535"/>
                  <a:pt x="4207753" y="952535"/>
                </a:cubicBezTo>
                <a:lnTo>
                  <a:pt x="4215554" y="952535"/>
                </a:lnTo>
                <a:cubicBezTo>
                  <a:pt x="4215554" y="952535"/>
                  <a:pt x="4215554" y="952535"/>
                  <a:pt x="4215554" y="953406"/>
                </a:cubicBezTo>
                <a:lnTo>
                  <a:pt x="4215554" y="959508"/>
                </a:lnTo>
                <a:cubicBezTo>
                  <a:pt x="4215554" y="959508"/>
                  <a:pt x="4215554" y="959508"/>
                  <a:pt x="4214439" y="959508"/>
                </a:cubicBezTo>
                <a:lnTo>
                  <a:pt x="4206638" y="959508"/>
                </a:lnTo>
                <a:cubicBezTo>
                  <a:pt x="4206638" y="959508"/>
                  <a:pt x="4206638" y="959508"/>
                  <a:pt x="4206638" y="960671"/>
                </a:cubicBezTo>
                <a:lnTo>
                  <a:pt x="4206638" y="968807"/>
                </a:lnTo>
                <a:cubicBezTo>
                  <a:pt x="4206638" y="968807"/>
                  <a:pt x="4206638" y="968807"/>
                  <a:pt x="4207753" y="968807"/>
                </a:cubicBezTo>
                <a:lnTo>
                  <a:pt x="4215554" y="968807"/>
                </a:lnTo>
                <a:cubicBezTo>
                  <a:pt x="4215554" y="968807"/>
                  <a:pt x="4215554" y="968807"/>
                  <a:pt x="4215554" y="969969"/>
                </a:cubicBezTo>
                <a:lnTo>
                  <a:pt x="4215554" y="978106"/>
                </a:lnTo>
                <a:cubicBezTo>
                  <a:pt x="4215554" y="978106"/>
                  <a:pt x="4215554" y="978106"/>
                  <a:pt x="4214439" y="978106"/>
                </a:cubicBezTo>
                <a:lnTo>
                  <a:pt x="4206638" y="978106"/>
                </a:lnTo>
                <a:cubicBezTo>
                  <a:pt x="4206638" y="978106"/>
                  <a:pt x="4206638" y="978106"/>
                  <a:pt x="4206638" y="979268"/>
                </a:cubicBezTo>
                <a:lnTo>
                  <a:pt x="4206638" y="987404"/>
                </a:lnTo>
                <a:cubicBezTo>
                  <a:pt x="4206638" y="987404"/>
                  <a:pt x="4206638" y="987404"/>
                  <a:pt x="4207753" y="987404"/>
                </a:cubicBezTo>
                <a:lnTo>
                  <a:pt x="4215554" y="987404"/>
                </a:lnTo>
                <a:cubicBezTo>
                  <a:pt x="4215554" y="987404"/>
                  <a:pt x="4215554" y="987404"/>
                  <a:pt x="4215554" y="988276"/>
                </a:cubicBezTo>
                <a:lnTo>
                  <a:pt x="4215554" y="994378"/>
                </a:lnTo>
                <a:cubicBezTo>
                  <a:pt x="4215554" y="994378"/>
                  <a:pt x="4215554" y="994378"/>
                  <a:pt x="4214439" y="994378"/>
                </a:cubicBezTo>
                <a:lnTo>
                  <a:pt x="4206638" y="994378"/>
                </a:lnTo>
                <a:cubicBezTo>
                  <a:pt x="4206638" y="994378"/>
                  <a:pt x="4206638" y="994378"/>
                  <a:pt x="4206638" y="995540"/>
                </a:cubicBezTo>
                <a:lnTo>
                  <a:pt x="4206638" y="1003677"/>
                </a:lnTo>
                <a:cubicBezTo>
                  <a:pt x="4206638" y="1003677"/>
                  <a:pt x="4206638" y="1003677"/>
                  <a:pt x="4231157" y="1024599"/>
                </a:cubicBezTo>
                <a:cubicBezTo>
                  <a:pt x="4231157" y="1029248"/>
                  <a:pt x="4231157" y="1029248"/>
                  <a:pt x="4230043" y="1029248"/>
                </a:cubicBezTo>
                <a:lnTo>
                  <a:pt x="4222241" y="1029248"/>
                </a:lnTo>
                <a:cubicBezTo>
                  <a:pt x="4222241" y="1029248"/>
                  <a:pt x="4222241" y="1029248"/>
                  <a:pt x="4222241" y="1054819"/>
                </a:cubicBezTo>
                <a:cubicBezTo>
                  <a:pt x="4222241" y="1054819"/>
                  <a:pt x="4222241" y="1054819"/>
                  <a:pt x="4223357" y="1054819"/>
                </a:cubicBezTo>
                <a:lnTo>
                  <a:pt x="4231157" y="1054819"/>
                </a:lnTo>
                <a:cubicBezTo>
                  <a:pt x="4231157" y="1054819"/>
                  <a:pt x="4231157" y="1054819"/>
                  <a:pt x="4231157" y="1053366"/>
                </a:cubicBezTo>
                <a:lnTo>
                  <a:pt x="4231157" y="1043196"/>
                </a:lnTo>
                <a:cubicBezTo>
                  <a:pt x="4231157" y="1043196"/>
                  <a:pt x="4231157" y="1043196"/>
                  <a:pt x="4232271" y="1042615"/>
                </a:cubicBezTo>
                <a:lnTo>
                  <a:pt x="4240073" y="1038547"/>
                </a:lnTo>
                <a:cubicBezTo>
                  <a:pt x="4240073" y="1038547"/>
                  <a:pt x="4240073" y="1038547"/>
                  <a:pt x="4242023" y="1038547"/>
                </a:cubicBezTo>
                <a:lnTo>
                  <a:pt x="4255677" y="1038547"/>
                </a:lnTo>
                <a:cubicBezTo>
                  <a:pt x="4255677" y="1038547"/>
                  <a:pt x="4255677" y="1038547"/>
                  <a:pt x="4255677" y="1039709"/>
                </a:cubicBezTo>
                <a:lnTo>
                  <a:pt x="4255677" y="1047845"/>
                </a:lnTo>
                <a:cubicBezTo>
                  <a:pt x="4255677" y="1047845"/>
                  <a:pt x="4255677" y="1047845"/>
                  <a:pt x="4257349" y="1047845"/>
                </a:cubicBezTo>
                <a:lnTo>
                  <a:pt x="4269051" y="1047845"/>
                </a:lnTo>
                <a:cubicBezTo>
                  <a:pt x="4269051" y="1052494"/>
                  <a:pt x="4269051" y="1052494"/>
                  <a:pt x="4270165" y="1052494"/>
                </a:cubicBezTo>
                <a:lnTo>
                  <a:pt x="4277967" y="1052494"/>
                </a:lnTo>
                <a:cubicBezTo>
                  <a:pt x="4277967" y="1052494"/>
                  <a:pt x="4277967" y="1052494"/>
                  <a:pt x="4302486" y="1085039"/>
                </a:cubicBezTo>
                <a:cubicBezTo>
                  <a:pt x="4302486" y="1085039"/>
                  <a:pt x="4302486" y="1085039"/>
                  <a:pt x="4302486" y="1119909"/>
                </a:cubicBezTo>
                <a:cubicBezTo>
                  <a:pt x="4302486" y="1119909"/>
                  <a:pt x="4302486" y="1119909"/>
                  <a:pt x="4303599" y="1119909"/>
                </a:cubicBezTo>
                <a:lnTo>
                  <a:pt x="4311402" y="1119909"/>
                </a:lnTo>
                <a:cubicBezTo>
                  <a:pt x="4311402" y="1119909"/>
                  <a:pt x="4311402" y="1119909"/>
                  <a:pt x="4311402" y="1117875"/>
                </a:cubicBezTo>
                <a:lnTo>
                  <a:pt x="4311402" y="1103637"/>
                </a:lnTo>
                <a:lnTo>
                  <a:pt x="4312110" y="1103637"/>
                </a:lnTo>
                <a:lnTo>
                  <a:pt x="4312110" y="1121663"/>
                </a:lnTo>
                <a:lnTo>
                  <a:pt x="0" y="1121663"/>
                </a:lnTo>
                <a:lnTo>
                  <a:pt x="42052" y="1048827"/>
                </a:lnTo>
                <a:cubicBezTo>
                  <a:pt x="55260" y="1047723"/>
                  <a:pt x="68495" y="1046621"/>
                  <a:pt x="82230" y="1045519"/>
                </a:cubicBezTo>
                <a:cubicBezTo>
                  <a:pt x="82230" y="1033896"/>
                  <a:pt x="82230" y="1024598"/>
                  <a:pt x="82230" y="1012974"/>
                </a:cubicBezTo>
                <a:cubicBezTo>
                  <a:pt x="97833" y="1012974"/>
                  <a:pt x="113436" y="1012974"/>
                  <a:pt x="126810" y="1012974"/>
                </a:cubicBezTo>
                <a:cubicBezTo>
                  <a:pt x="126810" y="1006000"/>
                  <a:pt x="126810" y="1001351"/>
                  <a:pt x="126810" y="994377"/>
                </a:cubicBezTo>
                <a:cubicBezTo>
                  <a:pt x="158017" y="994377"/>
                  <a:pt x="189223" y="994377"/>
                  <a:pt x="220429" y="994377"/>
                </a:cubicBezTo>
                <a:cubicBezTo>
                  <a:pt x="220429" y="999026"/>
                  <a:pt x="220429" y="1001351"/>
                  <a:pt x="220429" y="1006000"/>
                </a:cubicBezTo>
                <a:cubicBezTo>
                  <a:pt x="240490" y="1006000"/>
                  <a:pt x="260551" y="1006000"/>
                  <a:pt x="280612" y="1006000"/>
                </a:cubicBezTo>
                <a:cubicBezTo>
                  <a:pt x="280612" y="1008325"/>
                  <a:pt x="280612" y="1010650"/>
                  <a:pt x="280612" y="1012974"/>
                </a:cubicBezTo>
                <a:cubicBezTo>
                  <a:pt x="285070" y="1012974"/>
                  <a:pt x="291757" y="1012974"/>
                  <a:pt x="298444" y="1012974"/>
                </a:cubicBezTo>
                <a:cubicBezTo>
                  <a:pt x="298444" y="1015299"/>
                  <a:pt x="298444" y="1017624"/>
                  <a:pt x="298444" y="1019948"/>
                </a:cubicBezTo>
                <a:cubicBezTo>
                  <a:pt x="302902" y="1019948"/>
                  <a:pt x="309589" y="1019948"/>
                  <a:pt x="314047" y="1019948"/>
                </a:cubicBezTo>
                <a:cubicBezTo>
                  <a:pt x="314047" y="985079"/>
                  <a:pt x="314047" y="950209"/>
                  <a:pt x="314047" y="915339"/>
                </a:cubicBezTo>
                <a:cubicBezTo>
                  <a:pt x="329650" y="910690"/>
                  <a:pt x="345254" y="906041"/>
                  <a:pt x="360857" y="901391"/>
                </a:cubicBezTo>
                <a:cubicBezTo>
                  <a:pt x="389834" y="901391"/>
                  <a:pt x="418811" y="901391"/>
                  <a:pt x="447788" y="901391"/>
                </a:cubicBezTo>
                <a:cubicBezTo>
                  <a:pt x="447788" y="845600"/>
                  <a:pt x="447788" y="789808"/>
                  <a:pt x="447788" y="734017"/>
                </a:cubicBezTo>
                <a:cubicBezTo>
                  <a:pt x="454475" y="729367"/>
                  <a:pt x="463391" y="727043"/>
                  <a:pt x="472307" y="722393"/>
                </a:cubicBezTo>
                <a:cubicBezTo>
                  <a:pt x="507971" y="717744"/>
                  <a:pt x="543636" y="710770"/>
                  <a:pt x="579300" y="703796"/>
                </a:cubicBezTo>
                <a:cubicBezTo>
                  <a:pt x="592674" y="708445"/>
                  <a:pt x="603819" y="713095"/>
                  <a:pt x="617193" y="715419"/>
                </a:cubicBezTo>
                <a:cubicBezTo>
                  <a:pt x="619422" y="717744"/>
                  <a:pt x="621651" y="720069"/>
                  <a:pt x="623880" y="722393"/>
                </a:cubicBezTo>
                <a:cubicBezTo>
                  <a:pt x="623880" y="827002"/>
                  <a:pt x="623880" y="931612"/>
                  <a:pt x="623880" y="1033896"/>
                </a:cubicBezTo>
                <a:cubicBezTo>
                  <a:pt x="628338" y="1033896"/>
                  <a:pt x="632796" y="1033896"/>
                  <a:pt x="639483" y="1033896"/>
                </a:cubicBezTo>
                <a:cubicBezTo>
                  <a:pt x="639483" y="992053"/>
                  <a:pt x="639483" y="950209"/>
                  <a:pt x="639483" y="908365"/>
                </a:cubicBezTo>
                <a:cubicBezTo>
                  <a:pt x="643941" y="908365"/>
                  <a:pt x="648399" y="908365"/>
                  <a:pt x="652857" y="908365"/>
                </a:cubicBezTo>
                <a:cubicBezTo>
                  <a:pt x="652857" y="903716"/>
                  <a:pt x="652857" y="901391"/>
                  <a:pt x="652857" y="896742"/>
                </a:cubicBezTo>
                <a:cubicBezTo>
                  <a:pt x="657315" y="894417"/>
                  <a:pt x="661773" y="892093"/>
                  <a:pt x="666231" y="889768"/>
                </a:cubicBezTo>
                <a:lnTo>
                  <a:pt x="677376" y="889768"/>
                </a:lnTo>
                <a:cubicBezTo>
                  <a:pt x="677376" y="885119"/>
                  <a:pt x="677376" y="882794"/>
                  <a:pt x="677376" y="878145"/>
                </a:cubicBezTo>
                <a:cubicBezTo>
                  <a:pt x="679605" y="875820"/>
                  <a:pt x="684063" y="873495"/>
                  <a:pt x="686292" y="871171"/>
                </a:cubicBezTo>
                <a:cubicBezTo>
                  <a:pt x="692980" y="871171"/>
                  <a:pt x="701896" y="871171"/>
                  <a:pt x="708583" y="871171"/>
                </a:cubicBezTo>
                <a:cubicBezTo>
                  <a:pt x="708583" y="882794"/>
                  <a:pt x="708583" y="896742"/>
                  <a:pt x="708583" y="908365"/>
                </a:cubicBezTo>
                <a:cubicBezTo>
                  <a:pt x="724186" y="908365"/>
                  <a:pt x="739789" y="908365"/>
                  <a:pt x="755392" y="908365"/>
                </a:cubicBezTo>
                <a:cubicBezTo>
                  <a:pt x="755392" y="952534"/>
                  <a:pt x="755392" y="994377"/>
                  <a:pt x="755392" y="1038546"/>
                </a:cubicBezTo>
                <a:cubicBezTo>
                  <a:pt x="762079" y="1038546"/>
                  <a:pt x="768766" y="1038546"/>
                  <a:pt x="773224" y="1038546"/>
                </a:cubicBezTo>
                <a:cubicBezTo>
                  <a:pt x="779911" y="1036221"/>
                  <a:pt x="784369" y="1033896"/>
                  <a:pt x="791056" y="1031572"/>
                </a:cubicBezTo>
                <a:cubicBezTo>
                  <a:pt x="791056" y="1026922"/>
                  <a:pt x="791056" y="1024598"/>
                  <a:pt x="791056" y="1022273"/>
                </a:cubicBezTo>
                <a:cubicBezTo>
                  <a:pt x="788827" y="1022273"/>
                  <a:pt x="786598" y="1019948"/>
                  <a:pt x="784369" y="1019948"/>
                </a:cubicBezTo>
                <a:cubicBezTo>
                  <a:pt x="784369" y="1017624"/>
                  <a:pt x="784369" y="1015299"/>
                  <a:pt x="784369" y="1012974"/>
                </a:cubicBezTo>
                <a:cubicBezTo>
                  <a:pt x="786598" y="1010650"/>
                  <a:pt x="788827" y="1010650"/>
                  <a:pt x="791056" y="1008325"/>
                </a:cubicBezTo>
                <a:cubicBezTo>
                  <a:pt x="791056" y="992053"/>
                  <a:pt x="791056" y="973455"/>
                  <a:pt x="791056" y="957183"/>
                </a:cubicBezTo>
                <a:cubicBezTo>
                  <a:pt x="788827" y="957183"/>
                  <a:pt x="786598" y="954858"/>
                  <a:pt x="784369" y="954858"/>
                </a:cubicBezTo>
                <a:cubicBezTo>
                  <a:pt x="784369" y="952534"/>
                  <a:pt x="784369" y="950209"/>
                  <a:pt x="784369" y="947884"/>
                </a:cubicBezTo>
                <a:cubicBezTo>
                  <a:pt x="786598" y="945560"/>
                  <a:pt x="788827" y="945560"/>
                  <a:pt x="791056" y="943235"/>
                </a:cubicBezTo>
                <a:lnTo>
                  <a:pt x="795514" y="938586"/>
                </a:lnTo>
                <a:lnTo>
                  <a:pt x="795514" y="929287"/>
                </a:lnTo>
                <a:cubicBezTo>
                  <a:pt x="793285" y="929287"/>
                  <a:pt x="793285" y="929287"/>
                  <a:pt x="791056" y="929287"/>
                </a:cubicBezTo>
                <a:cubicBezTo>
                  <a:pt x="791056" y="926962"/>
                  <a:pt x="791056" y="924638"/>
                  <a:pt x="791056" y="922313"/>
                </a:cubicBezTo>
                <a:cubicBezTo>
                  <a:pt x="793285" y="922313"/>
                  <a:pt x="795514" y="919988"/>
                  <a:pt x="797743" y="917664"/>
                </a:cubicBezTo>
                <a:cubicBezTo>
                  <a:pt x="799972" y="889768"/>
                  <a:pt x="806659" y="866522"/>
                  <a:pt x="833407" y="852574"/>
                </a:cubicBezTo>
                <a:cubicBezTo>
                  <a:pt x="831178" y="852574"/>
                  <a:pt x="831178" y="850249"/>
                  <a:pt x="828949" y="850249"/>
                </a:cubicBezTo>
                <a:cubicBezTo>
                  <a:pt x="828949" y="847924"/>
                  <a:pt x="828949" y="845600"/>
                  <a:pt x="828949" y="843275"/>
                </a:cubicBezTo>
                <a:cubicBezTo>
                  <a:pt x="831178" y="843275"/>
                  <a:pt x="833407" y="840950"/>
                  <a:pt x="835636" y="840950"/>
                </a:cubicBezTo>
                <a:cubicBezTo>
                  <a:pt x="835636" y="836301"/>
                  <a:pt x="835636" y="833976"/>
                  <a:pt x="835636" y="831652"/>
                </a:cubicBezTo>
                <a:cubicBezTo>
                  <a:pt x="837865" y="831652"/>
                  <a:pt x="837865" y="831652"/>
                  <a:pt x="840094" y="831652"/>
                </a:cubicBezTo>
                <a:cubicBezTo>
                  <a:pt x="840094" y="824678"/>
                  <a:pt x="840094" y="817704"/>
                  <a:pt x="840094" y="810730"/>
                </a:cubicBezTo>
                <a:cubicBezTo>
                  <a:pt x="837865" y="810730"/>
                  <a:pt x="837865" y="810730"/>
                  <a:pt x="835636" y="810730"/>
                </a:cubicBezTo>
                <a:cubicBezTo>
                  <a:pt x="835636" y="808405"/>
                  <a:pt x="835636" y="808405"/>
                  <a:pt x="835636" y="806081"/>
                </a:cubicBezTo>
                <a:lnTo>
                  <a:pt x="840094" y="803756"/>
                </a:lnTo>
                <a:cubicBezTo>
                  <a:pt x="844552" y="799107"/>
                  <a:pt x="846781" y="794457"/>
                  <a:pt x="851239" y="787483"/>
                </a:cubicBezTo>
                <a:cubicBezTo>
                  <a:pt x="853467" y="782834"/>
                  <a:pt x="853467" y="780510"/>
                  <a:pt x="853467" y="778185"/>
                </a:cubicBezTo>
                <a:cubicBezTo>
                  <a:pt x="849010" y="771211"/>
                  <a:pt x="849010" y="759588"/>
                  <a:pt x="853467" y="752614"/>
                </a:cubicBezTo>
                <a:cubicBezTo>
                  <a:pt x="853469" y="752611"/>
                  <a:pt x="853483" y="752565"/>
                  <a:pt x="853747" y="751742"/>
                </a:cubicBezTo>
                <a:lnTo>
                  <a:pt x="855697" y="745640"/>
                </a:lnTo>
                <a:cubicBezTo>
                  <a:pt x="855698" y="745643"/>
                  <a:pt x="855713" y="745689"/>
                  <a:pt x="855975" y="746512"/>
                </a:cubicBezTo>
                <a:lnTo>
                  <a:pt x="857926" y="752614"/>
                </a:lnTo>
                <a:cubicBezTo>
                  <a:pt x="862383" y="759588"/>
                  <a:pt x="864613" y="771211"/>
                  <a:pt x="860155" y="778185"/>
                </a:cubicBezTo>
                <a:cubicBezTo>
                  <a:pt x="860155" y="780510"/>
                  <a:pt x="860155" y="782834"/>
                  <a:pt x="860155" y="785159"/>
                </a:cubicBezTo>
                <a:cubicBezTo>
                  <a:pt x="864613" y="792133"/>
                  <a:pt x="869071" y="799107"/>
                  <a:pt x="871301" y="803756"/>
                </a:cubicBezTo>
                <a:cubicBezTo>
                  <a:pt x="873530" y="803756"/>
                  <a:pt x="873530" y="806081"/>
                  <a:pt x="875759" y="806081"/>
                </a:cubicBezTo>
                <a:cubicBezTo>
                  <a:pt x="875759" y="808405"/>
                  <a:pt x="875759" y="808405"/>
                  <a:pt x="875759" y="810730"/>
                </a:cubicBezTo>
                <a:cubicBezTo>
                  <a:pt x="873530" y="817704"/>
                  <a:pt x="873530" y="824678"/>
                  <a:pt x="873530" y="831652"/>
                </a:cubicBezTo>
                <a:cubicBezTo>
                  <a:pt x="877987" y="833976"/>
                  <a:pt x="877987" y="836301"/>
                  <a:pt x="877987" y="840950"/>
                </a:cubicBezTo>
                <a:lnTo>
                  <a:pt x="882446" y="843275"/>
                </a:lnTo>
                <a:cubicBezTo>
                  <a:pt x="882446" y="845600"/>
                  <a:pt x="882446" y="847924"/>
                  <a:pt x="882446" y="850249"/>
                </a:cubicBezTo>
                <a:cubicBezTo>
                  <a:pt x="880217" y="852574"/>
                  <a:pt x="880217" y="852574"/>
                  <a:pt x="877987" y="852574"/>
                </a:cubicBezTo>
                <a:cubicBezTo>
                  <a:pt x="891361" y="859548"/>
                  <a:pt x="899163" y="868847"/>
                  <a:pt x="904179" y="879889"/>
                </a:cubicBezTo>
                <a:lnTo>
                  <a:pt x="913069" y="915339"/>
                </a:lnTo>
                <a:lnTo>
                  <a:pt x="944858" y="915339"/>
                </a:lnTo>
                <a:lnTo>
                  <a:pt x="944858" y="886329"/>
                </a:lnTo>
                <a:lnTo>
                  <a:pt x="939474" y="886329"/>
                </a:lnTo>
                <a:cubicBezTo>
                  <a:pt x="939474" y="886306"/>
                  <a:pt x="939474" y="884414"/>
                  <a:pt x="939474" y="724196"/>
                </a:cubicBezTo>
                <a:cubicBezTo>
                  <a:pt x="939485" y="724196"/>
                  <a:pt x="939956" y="724196"/>
                  <a:pt x="959741" y="724196"/>
                </a:cubicBezTo>
                <a:cubicBezTo>
                  <a:pt x="959745" y="724190"/>
                  <a:pt x="959782" y="724108"/>
                  <a:pt x="960248" y="723115"/>
                </a:cubicBezTo>
                <a:lnTo>
                  <a:pt x="963794" y="715549"/>
                </a:lnTo>
                <a:cubicBezTo>
                  <a:pt x="963803" y="715550"/>
                  <a:pt x="963916" y="715568"/>
                  <a:pt x="965568" y="715819"/>
                </a:cubicBezTo>
                <a:lnTo>
                  <a:pt x="977981" y="717710"/>
                </a:lnTo>
                <a:cubicBezTo>
                  <a:pt x="977984" y="717720"/>
                  <a:pt x="978022" y="717821"/>
                  <a:pt x="978488" y="719062"/>
                </a:cubicBezTo>
                <a:lnTo>
                  <a:pt x="982034" y="728519"/>
                </a:lnTo>
                <a:cubicBezTo>
                  <a:pt x="982048" y="728520"/>
                  <a:pt x="982644" y="728570"/>
                  <a:pt x="1008381" y="730681"/>
                </a:cubicBezTo>
                <a:cubicBezTo>
                  <a:pt x="1008381" y="730661"/>
                  <a:pt x="1008381" y="729131"/>
                  <a:pt x="1008381" y="607460"/>
                </a:cubicBezTo>
                <a:cubicBezTo>
                  <a:pt x="1008390" y="607460"/>
                  <a:pt x="1008509" y="607460"/>
                  <a:pt x="1010408" y="607460"/>
                </a:cubicBezTo>
                <a:lnTo>
                  <a:pt x="1024595" y="607460"/>
                </a:lnTo>
                <a:cubicBezTo>
                  <a:pt x="1024595" y="607438"/>
                  <a:pt x="1024595" y="605724"/>
                  <a:pt x="1024595" y="471268"/>
                </a:cubicBezTo>
                <a:cubicBezTo>
                  <a:pt x="1024603" y="471268"/>
                  <a:pt x="1024711" y="471268"/>
                  <a:pt x="1026368" y="471268"/>
                </a:cubicBezTo>
                <a:lnTo>
                  <a:pt x="1038782" y="471268"/>
                </a:lnTo>
                <a:cubicBezTo>
                  <a:pt x="1038782" y="471251"/>
                  <a:pt x="1038782" y="469845"/>
                  <a:pt x="1038782" y="356694"/>
                </a:cubicBezTo>
                <a:cubicBezTo>
                  <a:pt x="1042835" y="354532"/>
                  <a:pt x="1042835" y="354532"/>
                  <a:pt x="1042835" y="328590"/>
                </a:cubicBezTo>
                <a:cubicBezTo>
                  <a:pt x="1042842" y="328590"/>
                  <a:pt x="1042962" y="328590"/>
                  <a:pt x="1044862" y="328590"/>
                </a:cubicBezTo>
                <a:lnTo>
                  <a:pt x="1059049" y="328590"/>
                </a:lnTo>
                <a:cubicBezTo>
                  <a:pt x="1059060" y="328567"/>
                  <a:pt x="1059666" y="327200"/>
                  <a:pt x="1095529" y="246443"/>
                </a:cubicBezTo>
                <a:cubicBezTo>
                  <a:pt x="1095529" y="246429"/>
                  <a:pt x="1095563" y="244478"/>
                  <a:pt x="1099583" y="0"/>
                </a:cubicBezTo>
                <a:close/>
              </a:path>
            </a:pathLst>
          </a:custGeom>
          <a:gradFill>
            <a:gsLst>
              <a:gs pos="100000">
                <a:schemeClr val="bg1">
                  <a:lumMod val="65000"/>
                </a:schemeClr>
              </a:gs>
              <a:gs pos="71000">
                <a:schemeClr val="tx1">
                  <a:lumMod val="85000"/>
                  <a:lumOff val="15000"/>
                </a:schemeClr>
              </a:gs>
              <a:gs pos="0">
                <a:schemeClr val="tx1"/>
              </a:gs>
            </a:gsLst>
            <a:lin ang="0" scaled="1"/>
          </a:gradFill>
          <a:ln>
            <a:noFill/>
          </a:ln>
        </p:spPr>
        <p:txBody>
          <a:bodyPr vert="horz" wrap="square" lIns="91440" tIns="45720" rIns="91440" bIns="45720" numCol="1" anchor="t" anchorCtr="0" compatLnSpc="1">
            <a:prstTxWarp prst="textNoShape">
              <a:avLst/>
            </a:prstTxWarp>
            <a:noAutofit/>
          </a:bodyPr>
          <a:lstStyle/>
          <a:p>
            <a:endParaRPr lang="ko-KR" altLang="en-US" sz="2700"/>
          </a:p>
        </p:txBody>
      </p:sp>
      <p:sp>
        <p:nvSpPr>
          <p:cNvPr id="42" name="직사각형 5">
            <a:extLst>
              <a:ext uri="{FF2B5EF4-FFF2-40B4-BE49-F238E27FC236}">
                <a16:creationId xmlns:a16="http://schemas.microsoft.com/office/drawing/2014/main" id="{ADEDB7C4-F455-4DF1-9AEC-529614ABDF4D}"/>
              </a:ext>
            </a:extLst>
          </p:cNvPr>
          <p:cNvSpPr/>
          <p:nvPr/>
        </p:nvSpPr>
        <p:spPr>
          <a:xfrm>
            <a:off x="575985" y="3848100"/>
            <a:ext cx="4396803" cy="720638"/>
          </a:xfrm>
          <a:prstGeom prst="rect">
            <a:avLst/>
          </a:prstGeom>
          <a:noFill/>
        </p:spPr>
        <p:txBody>
          <a:bodyPr lIns="0" anchor="ctr"/>
          <a:lstStyle/>
          <a:p>
            <a:endParaRPr lang="en-US" altLang="ko-KR" sz="4000" b="1" dirty="0">
              <a:solidFill>
                <a:schemeClr val="bg1"/>
              </a:solidFill>
              <a:latin typeface="+mj-lt"/>
            </a:endParaRPr>
          </a:p>
        </p:txBody>
      </p:sp>
      <p:sp>
        <p:nvSpPr>
          <p:cNvPr id="43" name="직사각형 6">
            <a:extLst>
              <a:ext uri="{FF2B5EF4-FFF2-40B4-BE49-F238E27FC236}">
                <a16:creationId xmlns:a16="http://schemas.microsoft.com/office/drawing/2014/main" id="{5D076720-4C1A-429B-BD11-E3DD4C55CD93}"/>
              </a:ext>
            </a:extLst>
          </p:cNvPr>
          <p:cNvSpPr/>
          <p:nvPr/>
        </p:nvSpPr>
        <p:spPr>
          <a:xfrm>
            <a:off x="1350986" y="4381521"/>
            <a:ext cx="4396804" cy="720638"/>
          </a:xfrm>
          <a:prstGeom prst="rect">
            <a:avLst/>
          </a:prstGeom>
          <a:noFill/>
        </p:spPr>
        <p:txBody>
          <a:bodyPr lIns="0" anchor="ctr"/>
          <a:lstStyle/>
          <a:p>
            <a:endParaRPr lang="en-US" altLang="ko-KR" sz="4000" b="1" dirty="0">
              <a:solidFill>
                <a:schemeClr val="bg1"/>
              </a:solidFill>
              <a:latin typeface="+mj-lt"/>
            </a:endParaRPr>
          </a:p>
        </p:txBody>
      </p:sp>
      <p:sp>
        <p:nvSpPr>
          <p:cNvPr id="4" name="TextBox 3">
            <a:extLst>
              <a:ext uri="{FF2B5EF4-FFF2-40B4-BE49-F238E27FC236}">
                <a16:creationId xmlns:a16="http://schemas.microsoft.com/office/drawing/2014/main" id="{3DB10214-522E-6D49-B241-EEB42312291E}"/>
              </a:ext>
            </a:extLst>
          </p:cNvPr>
          <p:cNvSpPr txBox="1"/>
          <p:nvPr/>
        </p:nvSpPr>
        <p:spPr>
          <a:xfrm>
            <a:off x="3035939" y="-27148"/>
            <a:ext cx="7345181" cy="1046440"/>
          </a:xfrm>
          <a:prstGeom prst="rect">
            <a:avLst/>
          </a:prstGeom>
          <a:noFill/>
        </p:spPr>
        <p:txBody>
          <a:bodyPr wrap="square" rtlCol="0">
            <a:spAutoFit/>
          </a:bodyPr>
          <a:lstStyle/>
          <a:p>
            <a:r>
              <a:rPr lang="en-GB" sz="4400" i="1" dirty="0">
                <a:effectLst/>
                <a:latin typeface="Cambria" panose="02040503050406030204" pitchFamily="18" charset="0"/>
              </a:rPr>
              <a:t>Organisational structure </a:t>
            </a:r>
            <a:endParaRPr lang="en-GB" sz="4400" dirty="0">
              <a:latin typeface="Cambria" panose="02040503050406030204" pitchFamily="18" charset="0"/>
            </a:endParaRPr>
          </a:p>
          <a:p>
            <a:endParaRPr lang="en-PK" dirty="0"/>
          </a:p>
        </p:txBody>
      </p:sp>
    </p:spTree>
    <p:extLst>
      <p:ext uri="{BB962C8B-B14F-4D97-AF65-F5344CB8AC3E}">
        <p14:creationId xmlns:p14="http://schemas.microsoft.com/office/powerpoint/2010/main" val="3782753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3F7F99-B01F-AF4B-A488-CCF7C44DA942}"/>
              </a:ext>
            </a:extLst>
          </p:cNvPr>
          <p:cNvSpPr txBox="1"/>
          <p:nvPr/>
        </p:nvSpPr>
        <p:spPr>
          <a:xfrm>
            <a:off x="164893" y="646331"/>
            <a:ext cx="11302582" cy="3108543"/>
          </a:xfrm>
          <a:prstGeom prst="rect">
            <a:avLst/>
          </a:prstGeom>
          <a:noFill/>
        </p:spPr>
        <p:txBody>
          <a:bodyPr wrap="square" rtlCol="0">
            <a:spAutoFit/>
          </a:bodyPr>
          <a:lstStyle/>
          <a:p>
            <a:pPr marL="457200" indent="-457200">
              <a:buFont typeface="Arial" panose="020B0604020202020204" pitchFamily="34" charset="0"/>
              <a:buChar char="•"/>
            </a:pPr>
            <a:r>
              <a:rPr lang="en-GB" sz="2800" b="0" i="0" dirty="0">
                <a:solidFill>
                  <a:srgbClr val="374151"/>
                </a:solidFill>
                <a:effectLst/>
                <a:latin typeface="Cambria" panose="02040503050406030204" pitchFamily="18" charset="0"/>
              </a:rPr>
              <a:t>Bureaucratic structure is a hierarchical form of organization in which roles, responsibilities, and decision-making power are clearly defined and delegated to specific positions within the organization.</a:t>
            </a:r>
          </a:p>
          <a:p>
            <a:endParaRPr lang="en-GB" sz="2800" b="0" i="0" dirty="0">
              <a:solidFill>
                <a:srgbClr val="374151"/>
              </a:solidFill>
              <a:effectLst/>
              <a:latin typeface="Cambria" panose="02040503050406030204" pitchFamily="18" charset="0"/>
            </a:endParaRPr>
          </a:p>
          <a:p>
            <a:pPr marL="457200" indent="-457200">
              <a:buFont typeface="Arial" panose="020B0604020202020204" pitchFamily="34" charset="0"/>
              <a:buChar char="•"/>
            </a:pPr>
            <a:r>
              <a:rPr lang="en-GB" sz="2800" b="0" i="0" dirty="0">
                <a:solidFill>
                  <a:srgbClr val="374151"/>
                </a:solidFill>
                <a:effectLst/>
                <a:latin typeface="Cambria" panose="02040503050406030204" pitchFamily="18" charset="0"/>
              </a:rPr>
              <a:t> Bureaucratic structures are often characterized by a set of formal rules, regulations, and procedures that govern the behaviour and actions of employees within the organization.</a:t>
            </a:r>
            <a:endParaRPr lang="en-PK" sz="2800" dirty="0">
              <a:latin typeface="Cambria" panose="02040503050406030204" pitchFamily="18" charset="0"/>
            </a:endParaRPr>
          </a:p>
        </p:txBody>
      </p:sp>
      <p:sp>
        <p:nvSpPr>
          <p:cNvPr id="4" name="TextBox 3">
            <a:extLst>
              <a:ext uri="{FF2B5EF4-FFF2-40B4-BE49-F238E27FC236}">
                <a16:creationId xmlns:a16="http://schemas.microsoft.com/office/drawing/2014/main" id="{25AD93F9-7821-B446-B832-89D83339D6EE}"/>
              </a:ext>
            </a:extLst>
          </p:cNvPr>
          <p:cNvSpPr txBox="1"/>
          <p:nvPr/>
        </p:nvSpPr>
        <p:spPr>
          <a:xfrm>
            <a:off x="3674024" y="0"/>
            <a:ext cx="5017207" cy="646331"/>
          </a:xfrm>
          <a:prstGeom prst="rect">
            <a:avLst/>
          </a:prstGeom>
          <a:noFill/>
        </p:spPr>
        <p:txBody>
          <a:bodyPr wrap="none" rtlCol="0">
            <a:spAutoFit/>
          </a:bodyPr>
          <a:lstStyle/>
          <a:p>
            <a:r>
              <a:rPr lang="en-GB" sz="3600" b="1" i="0" dirty="0">
                <a:solidFill>
                  <a:srgbClr val="374151"/>
                </a:solidFill>
                <a:effectLst/>
                <a:latin typeface="Cambria" panose="02040503050406030204" pitchFamily="18" charset="0"/>
              </a:rPr>
              <a:t>Bureaucratic structure</a:t>
            </a:r>
            <a:endParaRPr lang="en-PK" sz="3600" b="1" dirty="0"/>
          </a:p>
        </p:txBody>
      </p:sp>
      <p:pic>
        <p:nvPicPr>
          <p:cNvPr id="5" name="Picture 4">
            <a:extLst>
              <a:ext uri="{FF2B5EF4-FFF2-40B4-BE49-F238E27FC236}">
                <a16:creationId xmlns:a16="http://schemas.microsoft.com/office/drawing/2014/main" id="{E8430F1A-989A-784D-8CF5-AB18B9213F8D}"/>
              </a:ext>
            </a:extLst>
          </p:cNvPr>
          <p:cNvPicPr>
            <a:picLocks noChangeAspect="1"/>
          </p:cNvPicPr>
          <p:nvPr/>
        </p:nvPicPr>
        <p:blipFill>
          <a:blip r:embed="rId2"/>
          <a:stretch>
            <a:fillRect/>
          </a:stretch>
        </p:blipFill>
        <p:spPr>
          <a:xfrm>
            <a:off x="7019559" y="2353872"/>
            <a:ext cx="5007548" cy="5007548"/>
          </a:xfrm>
          <a:prstGeom prst="rect">
            <a:avLst/>
          </a:prstGeom>
        </p:spPr>
      </p:pic>
    </p:spTree>
    <p:extLst>
      <p:ext uri="{BB962C8B-B14F-4D97-AF65-F5344CB8AC3E}">
        <p14:creationId xmlns:p14="http://schemas.microsoft.com/office/powerpoint/2010/main" val="413698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80F790-D1AC-C04D-A4B6-0EFF597C3D71}"/>
              </a:ext>
            </a:extLst>
          </p:cNvPr>
          <p:cNvSpPr txBox="1"/>
          <p:nvPr/>
        </p:nvSpPr>
        <p:spPr>
          <a:xfrm>
            <a:off x="2818151" y="0"/>
            <a:ext cx="7564635" cy="923330"/>
          </a:xfrm>
          <a:prstGeom prst="rect">
            <a:avLst/>
          </a:prstGeom>
          <a:noFill/>
        </p:spPr>
        <p:txBody>
          <a:bodyPr wrap="none" rtlCol="0">
            <a:spAutoFit/>
          </a:bodyPr>
          <a:lstStyle/>
          <a:p>
            <a:br>
              <a:rPr lang="en-GB" dirty="0"/>
            </a:br>
            <a:r>
              <a:rPr lang="en-GB" sz="3600" b="1" dirty="0">
                <a:solidFill>
                  <a:srgbClr val="343541"/>
                </a:solidFill>
                <a:latin typeface="Cambria" panose="02040503050406030204" pitchFamily="18" charset="0"/>
              </a:rPr>
              <a:t>B</a:t>
            </a:r>
            <a:r>
              <a:rPr lang="en-GB" sz="3600" b="1" i="0" dirty="0">
                <a:solidFill>
                  <a:srgbClr val="343541"/>
                </a:solidFill>
                <a:effectLst/>
                <a:latin typeface="Cambria" panose="02040503050406030204" pitchFamily="18" charset="0"/>
              </a:rPr>
              <a:t>ureaucratic structures size scope </a:t>
            </a:r>
            <a:endParaRPr lang="en-PK" b="1" dirty="0">
              <a:latin typeface="Cambria" panose="02040503050406030204" pitchFamily="18" charset="0"/>
            </a:endParaRPr>
          </a:p>
        </p:txBody>
      </p:sp>
      <p:sp>
        <p:nvSpPr>
          <p:cNvPr id="5" name="TextBox 4">
            <a:extLst>
              <a:ext uri="{FF2B5EF4-FFF2-40B4-BE49-F238E27FC236}">
                <a16:creationId xmlns:a16="http://schemas.microsoft.com/office/drawing/2014/main" id="{859165E5-8D74-2748-B465-BA6153319CAD}"/>
              </a:ext>
            </a:extLst>
          </p:cNvPr>
          <p:cNvSpPr txBox="1"/>
          <p:nvPr/>
        </p:nvSpPr>
        <p:spPr>
          <a:xfrm>
            <a:off x="354990" y="1062786"/>
            <a:ext cx="3061517" cy="3416320"/>
          </a:xfrm>
          <a:prstGeom prst="rect">
            <a:avLst/>
          </a:prstGeom>
          <a:noFill/>
        </p:spPr>
        <p:txBody>
          <a:bodyPr wrap="square" rtlCol="0">
            <a:spAutoFit/>
          </a:bodyPr>
          <a:lstStyle/>
          <a:p>
            <a:pPr marL="342900" indent="-342900">
              <a:buFont typeface="Arial" panose="020B0604020202020204" pitchFamily="34" charset="0"/>
              <a:buChar char="•"/>
            </a:pPr>
            <a:r>
              <a:rPr lang="en-GB" sz="2400" b="1" i="0" dirty="0">
                <a:solidFill>
                  <a:srgbClr val="374151"/>
                </a:solidFill>
                <a:effectLst/>
                <a:latin typeface="Cambria" panose="02040503050406030204" pitchFamily="18" charset="0"/>
              </a:rPr>
              <a:t>Bureaucratic size </a:t>
            </a:r>
            <a:r>
              <a:rPr lang="en-GB" sz="2400" b="0" i="0" dirty="0">
                <a:solidFill>
                  <a:srgbClr val="374151"/>
                </a:solidFill>
                <a:effectLst/>
                <a:latin typeface="Cambria" panose="02040503050406030204" pitchFamily="18" charset="0"/>
              </a:rPr>
              <a:t>refers to the extent to which an organization has a large number of employees and hierarchical levels of management.</a:t>
            </a:r>
          </a:p>
          <a:p>
            <a:endParaRPr lang="en-PK" dirty="0">
              <a:latin typeface="Cambria" panose="02040503050406030204" pitchFamily="18" charset="0"/>
            </a:endParaRPr>
          </a:p>
        </p:txBody>
      </p:sp>
      <p:sp>
        <p:nvSpPr>
          <p:cNvPr id="6" name="TextBox 5">
            <a:extLst>
              <a:ext uri="{FF2B5EF4-FFF2-40B4-BE49-F238E27FC236}">
                <a16:creationId xmlns:a16="http://schemas.microsoft.com/office/drawing/2014/main" id="{E350516C-7F9B-FD4B-AF12-2267609B1119}"/>
              </a:ext>
            </a:extLst>
          </p:cNvPr>
          <p:cNvSpPr txBox="1"/>
          <p:nvPr/>
        </p:nvSpPr>
        <p:spPr>
          <a:xfrm>
            <a:off x="8256548" y="1134151"/>
            <a:ext cx="3935452" cy="2308324"/>
          </a:xfrm>
          <a:prstGeom prst="rect">
            <a:avLst/>
          </a:prstGeom>
          <a:noFill/>
        </p:spPr>
        <p:txBody>
          <a:bodyPr wrap="square" rtlCol="0">
            <a:spAutoFit/>
          </a:bodyPr>
          <a:lstStyle/>
          <a:p>
            <a:pPr marL="342900" indent="-342900">
              <a:buFont typeface="Arial" panose="020B0604020202020204" pitchFamily="34" charset="0"/>
              <a:buChar char="•"/>
            </a:pPr>
            <a:r>
              <a:rPr lang="en-GB" sz="2400" b="1" i="0" dirty="0">
                <a:solidFill>
                  <a:srgbClr val="374151"/>
                </a:solidFill>
                <a:effectLst/>
                <a:latin typeface="Cambria" panose="02040503050406030204" pitchFamily="18" charset="0"/>
              </a:rPr>
              <a:t>Bureaucratic scope</a:t>
            </a:r>
            <a:r>
              <a:rPr lang="en-GB" sz="2400" b="0" i="0" dirty="0">
                <a:solidFill>
                  <a:srgbClr val="374151"/>
                </a:solidFill>
                <a:effectLst/>
                <a:latin typeface="Cambria" panose="02040503050406030204" pitchFamily="18" charset="0"/>
              </a:rPr>
              <a:t>, on the other hand, refers to the range and complexity of functions and activities that an organization undertakes</a:t>
            </a:r>
            <a:endParaRPr lang="en-PK" sz="2400" dirty="0">
              <a:latin typeface="Cambria" panose="02040503050406030204" pitchFamily="18" charset="0"/>
            </a:endParaRPr>
          </a:p>
        </p:txBody>
      </p:sp>
      <p:pic>
        <p:nvPicPr>
          <p:cNvPr id="7" name="Picture 6">
            <a:extLst>
              <a:ext uri="{FF2B5EF4-FFF2-40B4-BE49-F238E27FC236}">
                <a16:creationId xmlns:a16="http://schemas.microsoft.com/office/drawing/2014/main" id="{5945F89E-AAC4-244A-BDD0-D582BDD8B3F7}"/>
              </a:ext>
            </a:extLst>
          </p:cNvPr>
          <p:cNvPicPr>
            <a:picLocks noChangeAspect="1"/>
          </p:cNvPicPr>
          <p:nvPr/>
        </p:nvPicPr>
        <p:blipFill>
          <a:blip r:embed="rId2"/>
          <a:stretch>
            <a:fillRect/>
          </a:stretch>
        </p:blipFill>
        <p:spPr>
          <a:xfrm>
            <a:off x="3162925" y="3406983"/>
            <a:ext cx="5556354" cy="3451017"/>
          </a:xfrm>
          <a:prstGeom prst="rect">
            <a:avLst/>
          </a:prstGeom>
        </p:spPr>
      </p:pic>
    </p:spTree>
    <p:extLst>
      <p:ext uri="{BB962C8B-B14F-4D97-AF65-F5344CB8AC3E}">
        <p14:creationId xmlns:p14="http://schemas.microsoft.com/office/powerpoint/2010/main" val="1078528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92DCE9-64F2-8E46-BE6C-FF50137F1041}"/>
              </a:ext>
            </a:extLst>
          </p:cNvPr>
          <p:cNvSpPr txBox="1"/>
          <p:nvPr/>
        </p:nvSpPr>
        <p:spPr>
          <a:xfrm>
            <a:off x="0" y="994135"/>
            <a:ext cx="11842227" cy="3539430"/>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374151"/>
                </a:solidFill>
                <a:latin typeface="Cambria" panose="02040503050406030204" pitchFamily="18" charset="0"/>
              </a:rPr>
              <a:t>B</a:t>
            </a:r>
            <a:r>
              <a:rPr lang="en-GB" sz="2800" b="0" i="0" dirty="0">
                <a:solidFill>
                  <a:srgbClr val="374151"/>
                </a:solidFill>
                <a:effectLst/>
                <a:latin typeface="Cambria" panose="02040503050406030204" pitchFamily="18" charset="0"/>
              </a:rPr>
              <a:t>ureaucratic structure can be seen in government organizations, such as the United States Department of Defence. </a:t>
            </a:r>
          </a:p>
          <a:p>
            <a:endParaRPr lang="en-GB" sz="2800" b="0" i="0" dirty="0">
              <a:solidFill>
                <a:srgbClr val="374151"/>
              </a:solidFill>
              <a:effectLst/>
              <a:latin typeface="Cambria" panose="02040503050406030204" pitchFamily="18" charset="0"/>
            </a:endParaRPr>
          </a:p>
          <a:p>
            <a:pPr marL="285750" indent="-285750">
              <a:buFont typeface="Arial" panose="020B0604020202020204" pitchFamily="34" charset="0"/>
              <a:buChar char="•"/>
            </a:pPr>
            <a:r>
              <a:rPr lang="en-GB" sz="2800" b="0" i="0" dirty="0">
                <a:solidFill>
                  <a:srgbClr val="374151"/>
                </a:solidFill>
                <a:effectLst/>
                <a:latin typeface="Cambria" panose="02040503050406030204" pitchFamily="18" charset="0"/>
              </a:rPr>
              <a:t>The Department of Defence has a hierarchical structure with clearly defined roles and responsibilities at each level. The Secretary of Defence is at the top of the hierarchy, followed by the Deputy Secretary of Defence, Under Secretaries of Defence, Assistant Secretaries of Defence, and various other positions</a:t>
            </a:r>
            <a:endParaRPr lang="en-PK" sz="2800" dirty="0">
              <a:latin typeface="Cambria" panose="02040503050406030204" pitchFamily="18" charset="0"/>
            </a:endParaRPr>
          </a:p>
        </p:txBody>
      </p:sp>
      <p:sp>
        <p:nvSpPr>
          <p:cNvPr id="4" name="TextBox 3">
            <a:extLst>
              <a:ext uri="{FF2B5EF4-FFF2-40B4-BE49-F238E27FC236}">
                <a16:creationId xmlns:a16="http://schemas.microsoft.com/office/drawing/2014/main" id="{A563BA04-2DBF-7442-81FA-2840892C4BC5}"/>
              </a:ext>
            </a:extLst>
          </p:cNvPr>
          <p:cNvSpPr txBox="1"/>
          <p:nvPr/>
        </p:nvSpPr>
        <p:spPr>
          <a:xfrm>
            <a:off x="4826832" y="119921"/>
            <a:ext cx="2007409" cy="646331"/>
          </a:xfrm>
          <a:prstGeom prst="rect">
            <a:avLst/>
          </a:prstGeom>
          <a:noFill/>
        </p:spPr>
        <p:txBody>
          <a:bodyPr wrap="none" rtlCol="0">
            <a:spAutoFit/>
          </a:bodyPr>
          <a:lstStyle/>
          <a:p>
            <a:r>
              <a:rPr lang="en-PK" sz="3600" b="1" dirty="0">
                <a:latin typeface="Cambria" panose="02040503050406030204" pitchFamily="18" charset="0"/>
              </a:rPr>
              <a:t>Example</a:t>
            </a:r>
          </a:p>
        </p:txBody>
      </p:sp>
      <p:pic>
        <p:nvPicPr>
          <p:cNvPr id="5" name="Picture 4">
            <a:extLst>
              <a:ext uri="{FF2B5EF4-FFF2-40B4-BE49-F238E27FC236}">
                <a16:creationId xmlns:a16="http://schemas.microsoft.com/office/drawing/2014/main" id="{4209F6D4-A2C1-7241-826A-76F3EF84711C}"/>
              </a:ext>
            </a:extLst>
          </p:cNvPr>
          <p:cNvPicPr>
            <a:picLocks noChangeAspect="1"/>
          </p:cNvPicPr>
          <p:nvPr/>
        </p:nvPicPr>
        <p:blipFill>
          <a:blip r:embed="rId2"/>
          <a:stretch>
            <a:fillRect/>
          </a:stretch>
        </p:blipFill>
        <p:spPr>
          <a:xfrm>
            <a:off x="3858913" y="3552669"/>
            <a:ext cx="3943246" cy="3744626"/>
          </a:xfrm>
          <a:prstGeom prst="rect">
            <a:avLst/>
          </a:prstGeom>
        </p:spPr>
      </p:pic>
    </p:spTree>
    <p:extLst>
      <p:ext uri="{BB962C8B-B14F-4D97-AF65-F5344CB8AC3E}">
        <p14:creationId xmlns:p14="http://schemas.microsoft.com/office/powerpoint/2010/main" val="2404732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5AA102-2283-F44D-A1B8-554533AB9F75}"/>
              </a:ext>
            </a:extLst>
          </p:cNvPr>
          <p:cNvSpPr txBox="1"/>
          <p:nvPr/>
        </p:nvSpPr>
        <p:spPr>
          <a:xfrm>
            <a:off x="164891" y="149902"/>
            <a:ext cx="10312951" cy="1077218"/>
          </a:xfrm>
          <a:prstGeom prst="rect">
            <a:avLst/>
          </a:prstGeom>
          <a:noFill/>
        </p:spPr>
        <p:txBody>
          <a:bodyPr wrap="none" rtlCol="0">
            <a:spAutoFit/>
          </a:bodyPr>
          <a:lstStyle/>
          <a:p>
            <a:r>
              <a:rPr lang="en-GB" sz="3200" b="1" dirty="0">
                <a:latin typeface="Cambria" panose="02040503050406030204" pitchFamily="18" charset="0"/>
              </a:rPr>
              <a:t>A</a:t>
            </a:r>
            <a:r>
              <a:rPr lang="en-PK" sz="3200" b="1" dirty="0">
                <a:latin typeface="Cambria" panose="02040503050406030204" pitchFamily="18" charset="0"/>
              </a:rPr>
              <a:t>dvantages / Disadvantages of </a:t>
            </a:r>
            <a:r>
              <a:rPr lang="en-GB" sz="3200" b="1" i="0" dirty="0">
                <a:solidFill>
                  <a:srgbClr val="374151"/>
                </a:solidFill>
                <a:effectLst/>
                <a:latin typeface="Cambria" panose="02040503050406030204" pitchFamily="18" charset="0"/>
              </a:rPr>
              <a:t>Bureaucratic structure</a:t>
            </a:r>
            <a:endParaRPr lang="en-PK" sz="3200" b="1" dirty="0">
              <a:latin typeface="Cambria" panose="02040503050406030204" pitchFamily="18" charset="0"/>
            </a:endParaRPr>
          </a:p>
          <a:p>
            <a:r>
              <a:rPr lang="en-PK" sz="3200" b="1" dirty="0">
                <a:latin typeface="Cambria" panose="02040503050406030204" pitchFamily="18" charset="0"/>
              </a:rPr>
              <a:t> </a:t>
            </a:r>
          </a:p>
        </p:txBody>
      </p:sp>
      <p:sp>
        <p:nvSpPr>
          <p:cNvPr id="4" name="TextBox 3">
            <a:extLst>
              <a:ext uri="{FF2B5EF4-FFF2-40B4-BE49-F238E27FC236}">
                <a16:creationId xmlns:a16="http://schemas.microsoft.com/office/drawing/2014/main" id="{E14E360C-7667-BE40-BA68-FB11B20CD261}"/>
              </a:ext>
            </a:extLst>
          </p:cNvPr>
          <p:cNvSpPr txBox="1"/>
          <p:nvPr/>
        </p:nvSpPr>
        <p:spPr>
          <a:xfrm>
            <a:off x="164891" y="1042454"/>
            <a:ext cx="2177904" cy="523220"/>
          </a:xfrm>
          <a:prstGeom prst="rect">
            <a:avLst/>
          </a:prstGeom>
          <a:noFill/>
        </p:spPr>
        <p:txBody>
          <a:bodyPr wrap="none" rtlCol="0">
            <a:spAutoFit/>
          </a:bodyPr>
          <a:lstStyle/>
          <a:p>
            <a:r>
              <a:rPr lang="en-GB" sz="2800" b="1" dirty="0">
                <a:latin typeface="Cambria" panose="02040503050406030204" pitchFamily="18" charset="0"/>
              </a:rPr>
              <a:t>A</a:t>
            </a:r>
            <a:r>
              <a:rPr lang="en-PK" sz="2800" b="1" dirty="0">
                <a:latin typeface="Cambria" panose="02040503050406030204" pitchFamily="18" charset="0"/>
              </a:rPr>
              <a:t>dvantages:</a:t>
            </a:r>
            <a:endParaRPr lang="en-PK" sz="2800" dirty="0"/>
          </a:p>
        </p:txBody>
      </p:sp>
      <p:sp>
        <p:nvSpPr>
          <p:cNvPr id="5" name="TextBox 4">
            <a:extLst>
              <a:ext uri="{FF2B5EF4-FFF2-40B4-BE49-F238E27FC236}">
                <a16:creationId xmlns:a16="http://schemas.microsoft.com/office/drawing/2014/main" id="{914D6D58-2290-8441-91C6-9FE57FCCD01E}"/>
              </a:ext>
            </a:extLst>
          </p:cNvPr>
          <p:cNvSpPr txBox="1"/>
          <p:nvPr/>
        </p:nvSpPr>
        <p:spPr>
          <a:xfrm>
            <a:off x="164891" y="1678899"/>
            <a:ext cx="11802256" cy="2339102"/>
          </a:xfrm>
          <a:prstGeom prst="rect">
            <a:avLst/>
          </a:prstGeom>
          <a:noFill/>
        </p:spPr>
        <p:txBody>
          <a:bodyPr wrap="square" rtlCol="0">
            <a:spAutoFit/>
          </a:bodyPr>
          <a:lstStyle/>
          <a:p>
            <a:pPr algn="l">
              <a:buFont typeface="+mj-lt"/>
              <a:buAutoNum type="arabicPeriod"/>
            </a:pPr>
            <a:r>
              <a:rPr lang="en-GB" sz="2400" b="1" i="0" dirty="0">
                <a:solidFill>
                  <a:srgbClr val="374151"/>
                </a:solidFill>
                <a:effectLst/>
                <a:latin typeface="Cambria" panose="02040503050406030204" pitchFamily="18" charset="0"/>
              </a:rPr>
              <a:t>Clear Roles and Responsibilities:</a:t>
            </a:r>
          </a:p>
          <a:p>
            <a:pPr algn="l"/>
            <a:r>
              <a:rPr lang="en-GB" sz="2000" b="0" i="0" dirty="0">
                <a:solidFill>
                  <a:srgbClr val="374151"/>
                </a:solidFill>
                <a:effectLst/>
                <a:latin typeface="Cambria" panose="02040503050406030204" pitchFamily="18" charset="0"/>
              </a:rPr>
              <a:t> Bureaucratic structures provide clear roles and responsibilities for employees, reducing ambiguity and confusion.</a:t>
            </a:r>
          </a:p>
          <a:p>
            <a:pPr algn="l"/>
            <a:r>
              <a:rPr lang="en-GB" sz="2400" b="1" i="0" dirty="0">
                <a:solidFill>
                  <a:srgbClr val="374151"/>
                </a:solidFill>
                <a:effectLst/>
                <a:latin typeface="Cambria" panose="02040503050406030204" pitchFamily="18" charset="0"/>
              </a:rPr>
              <a:t>2.Consistent Processes: </a:t>
            </a:r>
          </a:p>
          <a:p>
            <a:pPr algn="l"/>
            <a:r>
              <a:rPr lang="en-GB" sz="2000" b="0" i="0" dirty="0">
                <a:solidFill>
                  <a:srgbClr val="374151"/>
                </a:solidFill>
                <a:effectLst/>
                <a:latin typeface="Cambria" panose="02040503050406030204" pitchFamily="18" charset="0"/>
              </a:rPr>
              <a:t>Bureaucratic structures prioritize standardization and consistency, which can lead to more efficient processes and high-quality outputs</a:t>
            </a:r>
          </a:p>
          <a:p>
            <a:endParaRPr lang="en-PK" dirty="0"/>
          </a:p>
        </p:txBody>
      </p:sp>
      <p:sp>
        <p:nvSpPr>
          <p:cNvPr id="6" name="TextBox 5">
            <a:extLst>
              <a:ext uri="{FF2B5EF4-FFF2-40B4-BE49-F238E27FC236}">
                <a16:creationId xmlns:a16="http://schemas.microsoft.com/office/drawing/2014/main" id="{A97AD4B3-1EE7-2B40-BBB8-ABFA1B21611E}"/>
              </a:ext>
            </a:extLst>
          </p:cNvPr>
          <p:cNvSpPr txBox="1"/>
          <p:nvPr/>
        </p:nvSpPr>
        <p:spPr>
          <a:xfrm>
            <a:off x="224853" y="3756391"/>
            <a:ext cx="2671372" cy="523220"/>
          </a:xfrm>
          <a:prstGeom prst="rect">
            <a:avLst/>
          </a:prstGeom>
          <a:noFill/>
        </p:spPr>
        <p:txBody>
          <a:bodyPr wrap="none" rtlCol="0">
            <a:spAutoFit/>
          </a:bodyPr>
          <a:lstStyle/>
          <a:p>
            <a:r>
              <a:rPr lang="en-PK" sz="2800" b="1" dirty="0">
                <a:latin typeface="Cambria" panose="02040503050406030204" pitchFamily="18" charset="0"/>
              </a:rPr>
              <a:t>Disadvantages:</a:t>
            </a:r>
            <a:endParaRPr lang="en-PK" sz="2800" dirty="0"/>
          </a:p>
        </p:txBody>
      </p:sp>
      <p:sp>
        <p:nvSpPr>
          <p:cNvPr id="7" name="TextBox 6">
            <a:extLst>
              <a:ext uri="{FF2B5EF4-FFF2-40B4-BE49-F238E27FC236}">
                <a16:creationId xmlns:a16="http://schemas.microsoft.com/office/drawing/2014/main" id="{B199EFE8-729C-9549-BFFB-DCBE5EF2A8C2}"/>
              </a:ext>
            </a:extLst>
          </p:cNvPr>
          <p:cNvSpPr txBox="1"/>
          <p:nvPr/>
        </p:nvSpPr>
        <p:spPr>
          <a:xfrm>
            <a:off x="254833" y="4497049"/>
            <a:ext cx="11802257" cy="2031325"/>
          </a:xfrm>
          <a:prstGeom prst="rect">
            <a:avLst/>
          </a:prstGeom>
          <a:noFill/>
        </p:spPr>
        <p:txBody>
          <a:bodyPr wrap="square" rtlCol="0">
            <a:spAutoFit/>
          </a:bodyPr>
          <a:lstStyle/>
          <a:p>
            <a:pPr algn="l">
              <a:buFont typeface="+mj-lt"/>
              <a:buAutoNum type="arabicPeriod"/>
            </a:pPr>
            <a:r>
              <a:rPr lang="en-GB" sz="2400" b="1" i="0" dirty="0">
                <a:solidFill>
                  <a:srgbClr val="374151"/>
                </a:solidFill>
                <a:effectLst/>
                <a:latin typeface="Söhne"/>
              </a:rPr>
              <a:t>Slow Decision-Making:</a:t>
            </a:r>
          </a:p>
          <a:p>
            <a:pPr algn="l"/>
            <a:r>
              <a:rPr lang="en-GB" sz="2000" b="0" i="0" dirty="0">
                <a:solidFill>
                  <a:srgbClr val="374151"/>
                </a:solidFill>
                <a:effectLst/>
                <a:latin typeface="Söhne"/>
              </a:rPr>
              <a:t>Bureaucratic structures can lead to slow decision-making as decision-making authority is centralized at higher levels of management.</a:t>
            </a:r>
          </a:p>
          <a:p>
            <a:pPr algn="l"/>
            <a:r>
              <a:rPr lang="en-GB" sz="2000" b="1" i="0" dirty="0">
                <a:solidFill>
                  <a:srgbClr val="374151"/>
                </a:solidFill>
                <a:effectLst/>
                <a:latin typeface="Söhne"/>
              </a:rPr>
              <a:t>2</a:t>
            </a:r>
            <a:r>
              <a:rPr lang="en-GB" sz="2400" b="1" i="0" dirty="0">
                <a:solidFill>
                  <a:srgbClr val="374151"/>
                </a:solidFill>
                <a:effectLst/>
                <a:latin typeface="Söhne"/>
              </a:rPr>
              <a:t>.Rigid Hierarchy</a:t>
            </a:r>
            <a:r>
              <a:rPr lang="en-GB" sz="2000" b="1" i="0" dirty="0">
                <a:solidFill>
                  <a:srgbClr val="374151"/>
                </a:solidFill>
                <a:effectLst/>
                <a:latin typeface="Söhne"/>
              </a:rPr>
              <a:t>: </a:t>
            </a:r>
          </a:p>
          <a:p>
            <a:pPr algn="l"/>
            <a:r>
              <a:rPr lang="en-GB" sz="2000" b="0" i="0" dirty="0">
                <a:solidFill>
                  <a:srgbClr val="374151"/>
                </a:solidFill>
                <a:effectLst/>
                <a:latin typeface="Söhne"/>
              </a:rPr>
              <a:t>Bureaucratic structures are often characterized by a rigid hierarchy, which can stifle creativity and innovation</a:t>
            </a:r>
          </a:p>
          <a:p>
            <a:endParaRPr lang="en-PK" dirty="0"/>
          </a:p>
        </p:txBody>
      </p:sp>
    </p:spTree>
    <p:extLst>
      <p:ext uri="{BB962C8B-B14F-4D97-AF65-F5344CB8AC3E}">
        <p14:creationId xmlns:p14="http://schemas.microsoft.com/office/powerpoint/2010/main" val="25665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44954"/>
        </a:solidFill>
        <a:effectLst/>
      </p:bgPr>
    </p:bg>
    <p:spTree>
      <p:nvGrpSpPr>
        <p:cNvPr id="1" name=""/>
        <p:cNvGrpSpPr/>
        <p:nvPr/>
      </p:nvGrpSpPr>
      <p:grpSpPr>
        <a:xfrm>
          <a:off x="0" y="0"/>
          <a:ext cx="0" cy="0"/>
          <a:chOff x="0" y="0"/>
          <a:chExt cx="0" cy="0"/>
        </a:xfrm>
      </p:grpSpPr>
      <p:sp>
        <p:nvSpPr>
          <p:cNvPr id="8" name="직사각형 1">
            <a:extLst>
              <a:ext uri="{FF2B5EF4-FFF2-40B4-BE49-F238E27FC236}">
                <a16:creationId xmlns:a16="http://schemas.microsoft.com/office/drawing/2014/main" id="{F6BB0C23-9C43-49C8-8043-98B2240F4C41}"/>
              </a:ext>
            </a:extLst>
          </p:cNvPr>
          <p:cNvSpPr/>
          <p:nvPr/>
        </p:nvSpPr>
        <p:spPr>
          <a:xfrm>
            <a:off x="1" y="4549676"/>
            <a:ext cx="6625652" cy="2308324"/>
          </a:xfrm>
          <a:custGeom>
            <a:avLst/>
            <a:gdLst>
              <a:gd name="connsiteX0" fmla="*/ 0 w 5667375"/>
              <a:gd name="connsiteY0" fmla="*/ 0 h 2771775"/>
              <a:gd name="connsiteX1" fmla="*/ 5667375 w 5667375"/>
              <a:gd name="connsiteY1" fmla="*/ 0 h 2771775"/>
              <a:gd name="connsiteX2" fmla="*/ 5667375 w 5667375"/>
              <a:gd name="connsiteY2" fmla="*/ 2771775 h 2771775"/>
              <a:gd name="connsiteX3" fmla="*/ 0 w 5667375"/>
              <a:gd name="connsiteY3" fmla="*/ 2771775 h 2771775"/>
              <a:gd name="connsiteX4" fmla="*/ 0 w 5667375"/>
              <a:gd name="connsiteY4" fmla="*/ 0 h 2771775"/>
              <a:gd name="connsiteX0" fmla="*/ 0 w 6819900"/>
              <a:gd name="connsiteY0" fmla="*/ 9525 h 2781300"/>
              <a:gd name="connsiteX1" fmla="*/ 6819900 w 6819900"/>
              <a:gd name="connsiteY1" fmla="*/ 0 h 2781300"/>
              <a:gd name="connsiteX2" fmla="*/ 5667375 w 6819900"/>
              <a:gd name="connsiteY2" fmla="*/ 2781300 h 2781300"/>
              <a:gd name="connsiteX3" fmla="*/ 0 w 6819900"/>
              <a:gd name="connsiteY3" fmla="*/ 2781300 h 2781300"/>
              <a:gd name="connsiteX4" fmla="*/ 0 w 6819900"/>
              <a:gd name="connsiteY4" fmla="*/ 9525 h 2781300"/>
              <a:gd name="connsiteX0" fmla="*/ 0 w 6858000"/>
              <a:gd name="connsiteY0" fmla="*/ 19050 h 2790825"/>
              <a:gd name="connsiteX1" fmla="*/ 6858000 w 6858000"/>
              <a:gd name="connsiteY1" fmla="*/ 0 h 2790825"/>
              <a:gd name="connsiteX2" fmla="*/ 5667375 w 6858000"/>
              <a:gd name="connsiteY2" fmla="*/ 2790825 h 2790825"/>
              <a:gd name="connsiteX3" fmla="*/ 0 w 6858000"/>
              <a:gd name="connsiteY3" fmla="*/ 2790825 h 2790825"/>
              <a:gd name="connsiteX4" fmla="*/ 0 w 6858000"/>
              <a:gd name="connsiteY4" fmla="*/ 19050 h 2790825"/>
              <a:gd name="connsiteX0" fmla="*/ 0 w 6858000"/>
              <a:gd name="connsiteY0" fmla="*/ 19050 h 2790825"/>
              <a:gd name="connsiteX1" fmla="*/ 6858000 w 6858000"/>
              <a:gd name="connsiteY1" fmla="*/ 0 h 2790825"/>
              <a:gd name="connsiteX2" fmla="*/ 6109431 w 6858000"/>
              <a:gd name="connsiteY2" fmla="*/ 2790825 h 2790825"/>
              <a:gd name="connsiteX3" fmla="*/ 0 w 6858000"/>
              <a:gd name="connsiteY3" fmla="*/ 2790825 h 2790825"/>
              <a:gd name="connsiteX4" fmla="*/ 0 w 6858000"/>
              <a:gd name="connsiteY4" fmla="*/ 19050 h 2790825"/>
              <a:gd name="connsiteX0" fmla="*/ 0 w 6858000"/>
              <a:gd name="connsiteY0" fmla="*/ 19050 h 2790825"/>
              <a:gd name="connsiteX1" fmla="*/ 6858000 w 6858000"/>
              <a:gd name="connsiteY1" fmla="*/ 0 h 2790825"/>
              <a:gd name="connsiteX2" fmla="*/ 6109431 w 6858000"/>
              <a:gd name="connsiteY2" fmla="*/ 2790825 h 2790825"/>
              <a:gd name="connsiteX3" fmla="*/ 0 w 6858000"/>
              <a:gd name="connsiteY3" fmla="*/ 2790825 h 2790825"/>
              <a:gd name="connsiteX4" fmla="*/ 0 w 6858000"/>
              <a:gd name="connsiteY4" fmla="*/ 19050 h 2790825"/>
              <a:gd name="connsiteX0" fmla="*/ 0 w 6858000"/>
              <a:gd name="connsiteY0" fmla="*/ 19050 h 2790825"/>
              <a:gd name="connsiteX1" fmla="*/ 6858000 w 6858000"/>
              <a:gd name="connsiteY1" fmla="*/ 0 h 2790825"/>
              <a:gd name="connsiteX2" fmla="*/ 6121104 w 6858000"/>
              <a:gd name="connsiteY2" fmla="*/ 2790825 h 2790825"/>
              <a:gd name="connsiteX3" fmla="*/ 0 w 6858000"/>
              <a:gd name="connsiteY3" fmla="*/ 2790825 h 2790825"/>
              <a:gd name="connsiteX4" fmla="*/ 0 w 6858000"/>
              <a:gd name="connsiteY4" fmla="*/ 19050 h 2790825"/>
              <a:gd name="connsiteX0" fmla="*/ 0 w 6776288"/>
              <a:gd name="connsiteY0" fmla="*/ 28575 h 2800350"/>
              <a:gd name="connsiteX1" fmla="*/ 6776288 w 6776288"/>
              <a:gd name="connsiteY1" fmla="*/ 0 h 2800350"/>
              <a:gd name="connsiteX2" fmla="*/ 6121104 w 6776288"/>
              <a:gd name="connsiteY2" fmla="*/ 2800350 h 2800350"/>
              <a:gd name="connsiteX3" fmla="*/ 0 w 6776288"/>
              <a:gd name="connsiteY3" fmla="*/ 2800350 h 2800350"/>
              <a:gd name="connsiteX4" fmla="*/ 0 w 6776288"/>
              <a:gd name="connsiteY4" fmla="*/ 28575 h 2800350"/>
              <a:gd name="connsiteX0" fmla="*/ 0 w 6776288"/>
              <a:gd name="connsiteY0" fmla="*/ 19050 h 2790825"/>
              <a:gd name="connsiteX1" fmla="*/ 6776288 w 6776288"/>
              <a:gd name="connsiteY1" fmla="*/ 0 h 2790825"/>
              <a:gd name="connsiteX2" fmla="*/ 6121104 w 6776288"/>
              <a:gd name="connsiteY2" fmla="*/ 2790825 h 2790825"/>
              <a:gd name="connsiteX3" fmla="*/ 0 w 6776288"/>
              <a:gd name="connsiteY3" fmla="*/ 2790825 h 2790825"/>
              <a:gd name="connsiteX4" fmla="*/ 0 w 6776288"/>
              <a:gd name="connsiteY4" fmla="*/ 19050 h 2790825"/>
              <a:gd name="connsiteX0" fmla="*/ 0 w 6776288"/>
              <a:gd name="connsiteY0" fmla="*/ 19050 h 2790825"/>
              <a:gd name="connsiteX1" fmla="*/ 6776288 w 6776288"/>
              <a:gd name="connsiteY1" fmla="*/ 0 h 2790825"/>
              <a:gd name="connsiteX2" fmla="*/ 6132777 w 6776288"/>
              <a:gd name="connsiteY2" fmla="*/ 2790825 h 2790825"/>
              <a:gd name="connsiteX3" fmla="*/ 0 w 6776288"/>
              <a:gd name="connsiteY3" fmla="*/ 2790825 h 2790825"/>
              <a:gd name="connsiteX4" fmla="*/ 0 w 6776288"/>
              <a:gd name="connsiteY4" fmla="*/ 19050 h 279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6288" h="2790825">
                <a:moveTo>
                  <a:pt x="0" y="19050"/>
                </a:moveTo>
                <a:lnTo>
                  <a:pt x="6776288" y="0"/>
                </a:lnTo>
                <a:lnTo>
                  <a:pt x="6132777" y="2790825"/>
                </a:lnTo>
                <a:lnTo>
                  <a:pt x="0" y="2790825"/>
                </a:lnTo>
                <a:lnTo>
                  <a:pt x="0" y="19050"/>
                </a:lnTo>
                <a:close/>
              </a:path>
            </a:pathLst>
          </a:custGeom>
          <a:gradFill>
            <a:gsLst>
              <a:gs pos="67000">
                <a:schemeClr val="accent3">
                  <a:alpha val="70000"/>
                </a:schemeClr>
              </a:gs>
              <a:gs pos="33000">
                <a:schemeClr val="accent2"/>
              </a:gs>
              <a:gs pos="0">
                <a:schemeClr val="accent1"/>
              </a:gs>
              <a:gs pos="100000">
                <a:schemeClr val="accent5">
                  <a:lumMod val="100000"/>
                  <a:alpha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mbria" panose="02040503050406030204" pitchFamily="18" charset="0"/>
            </a:endParaRPr>
          </a:p>
        </p:txBody>
      </p:sp>
      <p:sp>
        <p:nvSpPr>
          <p:cNvPr id="9" name="제목 3">
            <a:extLst>
              <a:ext uri="{FF2B5EF4-FFF2-40B4-BE49-F238E27FC236}">
                <a16:creationId xmlns:a16="http://schemas.microsoft.com/office/drawing/2014/main" id="{E2B604B2-7D82-438C-932C-347EC1825B5C}"/>
              </a:ext>
            </a:extLst>
          </p:cNvPr>
          <p:cNvSpPr txBox="1">
            <a:spLocks/>
          </p:cNvSpPr>
          <p:nvPr/>
        </p:nvSpPr>
        <p:spPr>
          <a:xfrm>
            <a:off x="919573" y="4747270"/>
            <a:ext cx="6035863" cy="144016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4800" b="1" dirty="0">
                <a:solidFill>
                  <a:srgbClr val="343541"/>
                </a:solidFill>
                <a:latin typeface="Cambria" panose="02040503050406030204" pitchFamily="18" charset="0"/>
              </a:rPr>
              <a:t>P</a:t>
            </a:r>
            <a:r>
              <a:rPr lang="en-GB" sz="4800" b="1" i="0" dirty="0">
                <a:solidFill>
                  <a:srgbClr val="343541"/>
                </a:solidFill>
                <a:effectLst/>
                <a:latin typeface="Cambria" panose="02040503050406030204" pitchFamily="18" charset="0"/>
              </a:rPr>
              <a:t>ost-bureaucratic</a:t>
            </a:r>
            <a:endParaRPr lang="ko-KR" altLang="en-US" sz="4800" b="1" dirty="0">
              <a:solidFill>
                <a:schemeClr val="bg1"/>
              </a:solidFill>
              <a:latin typeface="Cambria" panose="02040503050406030204" pitchFamily="18" charset="0"/>
            </a:endParaRPr>
          </a:p>
        </p:txBody>
      </p:sp>
      <p:sp>
        <p:nvSpPr>
          <p:cNvPr id="11" name="직사각형 5">
            <a:extLst>
              <a:ext uri="{FF2B5EF4-FFF2-40B4-BE49-F238E27FC236}">
                <a16:creationId xmlns:a16="http://schemas.microsoft.com/office/drawing/2014/main" id="{10218D52-5D31-494A-B7E5-E82B35C64339}"/>
              </a:ext>
            </a:extLst>
          </p:cNvPr>
          <p:cNvSpPr/>
          <p:nvPr/>
        </p:nvSpPr>
        <p:spPr>
          <a:xfrm>
            <a:off x="1589512" y="713211"/>
            <a:ext cx="10237727" cy="3108543"/>
          </a:xfrm>
          <a:prstGeom prst="rect">
            <a:avLst/>
          </a:prstGeom>
        </p:spPr>
        <p:txBody>
          <a:bodyPr wrap="square">
            <a:spAutoFit/>
          </a:bodyPr>
          <a:lstStyle/>
          <a:p>
            <a:r>
              <a:rPr lang="en-GB" sz="2800" b="1" i="0" dirty="0">
                <a:solidFill>
                  <a:schemeClr val="bg1"/>
                </a:solidFill>
                <a:effectLst/>
                <a:latin typeface="Cambria" panose="02040503050406030204" pitchFamily="18" charset="0"/>
              </a:rPr>
              <a:t>Post-bureaucratic refers to a type of organizational structure that differs from traditional bureaucratic structures. Post-bureaucratic structures are characterized by a focus on flexibility, decentralization, and employee empowerment. These structures aim to move away from the rigid and hierarchical nature of bureaucratic organizations and allow for more creativity, innovation, and adaptability</a:t>
            </a:r>
            <a:endParaRPr lang="ko-KR" altLang="en-US" sz="2800" b="1" dirty="0">
              <a:solidFill>
                <a:schemeClr val="bg1"/>
              </a:solidFill>
              <a:latin typeface="Cambria" panose="02040503050406030204" pitchFamily="18" charset="0"/>
            </a:endParaRPr>
          </a:p>
        </p:txBody>
      </p:sp>
      <p:sp>
        <p:nvSpPr>
          <p:cNvPr id="7" name="Freeform: Shape 6">
            <a:extLst>
              <a:ext uri="{FF2B5EF4-FFF2-40B4-BE49-F238E27FC236}">
                <a16:creationId xmlns:a16="http://schemas.microsoft.com/office/drawing/2014/main" id="{BFFCECBE-EB5E-4F38-9500-1D23F571BD0A}"/>
              </a:ext>
            </a:extLst>
          </p:cNvPr>
          <p:cNvSpPr/>
          <p:nvPr/>
        </p:nvSpPr>
        <p:spPr>
          <a:xfrm>
            <a:off x="762876" y="423447"/>
            <a:ext cx="626611" cy="579529"/>
          </a:xfrm>
          <a:custGeom>
            <a:avLst/>
            <a:gdLst/>
            <a:ahLst/>
            <a:cxnLst/>
            <a:rect l="l" t="t" r="r" b="b"/>
            <a:pathLst>
              <a:path w="152069" h="140643">
                <a:moveTo>
                  <a:pt x="139177" y="0"/>
                </a:moveTo>
                <a:lnTo>
                  <a:pt x="152069" y="20510"/>
                </a:lnTo>
                <a:cubicBezTo>
                  <a:pt x="141326" y="25003"/>
                  <a:pt x="133415" y="31693"/>
                  <a:pt x="128336" y="40581"/>
                </a:cubicBezTo>
                <a:cubicBezTo>
                  <a:pt x="123257" y="49469"/>
                  <a:pt x="120425" y="62410"/>
                  <a:pt x="119839" y="79404"/>
                </a:cubicBezTo>
                <a:lnTo>
                  <a:pt x="147381" y="79404"/>
                </a:lnTo>
                <a:lnTo>
                  <a:pt x="147381" y="140643"/>
                </a:lnTo>
                <a:lnTo>
                  <a:pt x="90831" y="140643"/>
                </a:lnTo>
                <a:lnTo>
                  <a:pt x="90831" y="92297"/>
                </a:lnTo>
                <a:cubicBezTo>
                  <a:pt x="90831" y="66122"/>
                  <a:pt x="93957" y="47174"/>
                  <a:pt x="100207" y="35454"/>
                </a:cubicBezTo>
                <a:cubicBezTo>
                  <a:pt x="108412" y="19827"/>
                  <a:pt x="121401" y="8009"/>
                  <a:pt x="139177" y="0"/>
                </a:cubicBezTo>
                <a:close/>
                <a:moveTo>
                  <a:pt x="48345" y="0"/>
                </a:moveTo>
                <a:lnTo>
                  <a:pt x="61238" y="20510"/>
                </a:lnTo>
                <a:cubicBezTo>
                  <a:pt x="50494" y="25003"/>
                  <a:pt x="42583" y="31693"/>
                  <a:pt x="37504" y="40581"/>
                </a:cubicBezTo>
                <a:cubicBezTo>
                  <a:pt x="32425" y="49469"/>
                  <a:pt x="29593" y="62410"/>
                  <a:pt x="29007" y="79404"/>
                </a:cubicBezTo>
                <a:lnTo>
                  <a:pt x="56550" y="79404"/>
                </a:lnTo>
                <a:lnTo>
                  <a:pt x="56550" y="140643"/>
                </a:lnTo>
                <a:lnTo>
                  <a:pt x="0" y="140643"/>
                </a:lnTo>
                <a:lnTo>
                  <a:pt x="0" y="92297"/>
                </a:lnTo>
                <a:cubicBezTo>
                  <a:pt x="0" y="66122"/>
                  <a:pt x="3125" y="47174"/>
                  <a:pt x="9376" y="35454"/>
                </a:cubicBezTo>
                <a:cubicBezTo>
                  <a:pt x="17580" y="19827"/>
                  <a:pt x="30570" y="8009"/>
                  <a:pt x="483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2" name="Picture 1">
            <a:extLst>
              <a:ext uri="{FF2B5EF4-FFF2-40B4-BE49-F238E27FC236}">
                <a16:creationId xmlns:a16="http://schemas.microsoft.com/office/drawing/2014/main" id="{6B991500-D01D-CD4F-A186-55CF36FA061C}"/>
              </a:ext>
            </a:extLst>
          </p:cNvPr>
          <p:cNvPicPr>
            <a:picLocks noChangeAspect="1"/>
          </p:cNvPicPr>
          <p:nvPr/>
        </p:nvPicPr>
        <p:blipFill>
          <a:blip r:embed="rId2"/>
          <a:stretch>
            <a:fillRect/>
          </a:stretch>
        </p:blipFill>
        <p:spPr>
          <a:xfrm>
            <a:off x="6612826" y="3717560"/>
            <a:ext cx="5579174" cy="3115039"/>
          </a:xfrm>
          <a:prstGeom prst="rect">
            <a:avLst/>
          </a:prstGeom>
        </p:spPr>
      </p:pic>
    </p:spTree>
    <p:extLst>
      <p:ext uri="{BB962C8B-B14F-4D97-AF65-F5344CB8AC3E}">
        <p14:creationId xmlns:p14="http://schemas.microsoft.com/office/powerpoint/2010/main" val="3210156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29F964-2298-4549-A5C2-BC98FFA24858}"/>
              </a:ext>
            </a:extLst>
          </p:cNvPr>
          <p:cNvSpPr txBox="1"/>
          <p:nvPr/>
        </p:nvSpPr>
        <p:spPr>
          <a:xfrm>
            <a:off x="164857" y="164893"/>
            <a:ext cx="11862286" cy="646331"/>
          </a:xfrm>
          <a:prstGeom prst="rect">
            <a:avLst/>
          </a:prstGeom>
          <a:noFill/>
        </p:spPr>
        <p:txBody>
          <a:bodyPr wrap="none" rtlCol="0">
            <a:spAutoFit/>
          </a:bodyPr>
          <a:lstStyle/>
          <a:p>
            <a:r>
              <a:rPr lang="en-GB" sz="3600" dirty="0">
                <a:solidFill>
                  <a:srgbClr val="374151"/>
                </a:solidFill>
                <a:latin typeface="Cambria" panose="02040503050406030204" pitchFamily="18" charset="0"/>
              </a:rPr>
              <a:t>H</a:t>
            </a:r>
            <a:r>
              <a:rPr lang="en-GB" sz="3600" b="0" i="0" dirty="0">
                <a:solidFill>
                  <a:srgbClr val="374151"/>
                </a:solidFill>
                <a:effectLst/>
                <a:latin typeface="Cambria" panose="02040503050406030204" pitchFamily="18" charset="0"/>
              </a:rPr>
              <a:t>ere are some examples of post-bureaucratic organizations</a:t>
            </a:r>
            <a:endParaRPr lang="en-PK" sz="3600" b="1" dirty="0">
              <a:latin typeface="Cambria" panose="02040503050406030204" pitchFamily="18" charset="0"/>
            </a:endParaRPr>
          </a:p>
        </p:txBody>
      </p:sp>
      <p:sp>
        <p:nvSpPr>
          <p:cNvPr id="4" name="TextBox 3">
            <a:extLst>
              <a:ext uri="{FF2B5EF4-FFF2-40B4-BE49-F238E27FC236}">
                <a16:creationId xmlns:a16="http://schemas.microsoft.com/office/drawing/2014/main" id="{26FA78B6-24EE-F348-9786-B51F20A1A06C}"/>
              </a:ext>
            </a:extLst>
          </p:cNvPr>
          <p:cNvSpPr txBox="1"/>
          <p:nvPr/>
        </p:nvSpPr>
        <p:spPr>
          <a:xfrm>
            <a:off x="0" y="1010245"/>
            <a:ext cx="12192000" cy="5847755"/>
          </a:xfrm>
          <a:prstGeom prst="rect">
            <a:avLst/>
          </a:prstGeom>
          <a:noFill/>
        </p:spPr>
        <p:txBody>
          <a:bodyPr wrap="square" rtlCol="0">
            <a:spAutoFit/>
          </a:bodyPr>
          <a:lstStyle/>
          <a:p>
            <a:pPr algn="l">
              <a:buFont typeface="+mj-lt"/>
              <a:buAutoNum type="arabicPeriod"/>
            </a:pPr>
            <a:r>
              <a:rPr lang="en-GB" sz="2400" b="1" i="0" dirty="0">
                <a:solidFill>
                  <a:srgbClr val="374151"/>
                </a:solidFill>
                <a:effectLst/>
                <a:latin typeface="Cambria" panose="02040503050406030204" pitchFamily="18" charset="0"/>
              </a:rPr>
              <a:t>Netflix: </a:t>
            </a:r>
          </a:p>
          <a:p>
            <a:pPr algn="l"/>
            <a:r>
              <a:rPr lang="en-GB" sz="2000" b="0" i="0" dirty="0">
                <a:solidFill>
                  <a:srgbClr val="374151"/>
                </a:solidFill>
                <a:effectLst/>
                <a:latin typeface="Cambria" panose="02040503050406030204" pitchFamily="18" charset="0"/>
              </a:rPr>
              <a:t>Netflix is a popular streaming service that operates with a post-bureaucratic structure. The company is known for its decentralized decision-making and a culture that encourages creativity, experimentation, and innovation.</a:t>
            </a:r>
          </a:p>
          <a:p>
            <a:pPr algn="l"/>
            <a:endParaRPr lang="en-GB" sz="2000" b="0" i="0" dirty="0">
              <a:solidFill>
                <a:srgbClr val="374151"/>
              </a:solidFill>
              <a:effectLst/>
              <a:latin typeface="Cambria" panose="02040503050406030204" pitchFamily="18" charset="0"/>
            </a:endParaRPr>
          </a:p>
          <a:p>
            <a:pPr algn="l"/>
            <a:r>
              <a:rPr lang="en-GB" sz="2400" b="1" i="0" dirty="0">
                <a:solidFill>
                  <a:srgbClr val="374151"/>
                </a:solidFill>
                <a:effectLst/>
                <a:latin typeface="Cambria" panose="02040503050406030204" pitchFamily="18" charset="0"/>
              </a:rPr>
              <a:t>2.Zappos: </a:t>
            </a:r>
          </a:p>
          <a:p>
            <a:pPr algn="l"/>
            <a:r>
              <a:rPr lang="en-GB" sz="2000" b="0" i="0" dirty="0">
                <a:solidFill>
                  <a:srgbClr val="374151"/>
                </a:solidFill>
                <a:effectLst/>
                <a:latin typeface="Cambria" panose="02040503050406030204" pitchFamily="18" charset="0"/>
              </a:rPr>
              <a:t>Zappos, an online shoe retailer, is another example of a post-bureaucratic organization. The company is known for its flat hierarchy, decentralized decision-making, and a focus on employee empowerment.</a:t>
            </a:r>
          </a:p>
          <a:p>
            <a:pPr algn="l"/>
            <a:endParaRPr lang="en-GB" sz="2000" b="0" i="0" dirty="0">
              <a:solidFill>
                <a:srgbClr val="374151"/>
              </a:solidFill>
              <a:effectLst/>
              <a:latin typeface="Cambria" panose="02040503050406030204" pitchFamily="18" charset="0"/>
            </a:endParaRPr>
          </a:p>
          <a:p>
            <a:pPr algn="l"/>
            <a:r>
              <a:rPr lang="en-GB" sz="2400" b="1" i="0" dirty="0">
                <a:solidFill>
                  <a:srgbClr val="374151"/>
                </a:solidFill>
                <a:effectLst/>
                <a:latin typeface="Cambria" panose="02040503050406030204" pitchFamily="18" charset="0"/>
              </a:rPr>
              <a:t>3.W.L. Gore &amp; Associates:</a:t>
            </a:r>
          </a:p>
          <a:p>
            <a:pPr algn="l"/>
            <a:r>
              <a:rPr lang="en-GB" sz="2000" b="0" i="0" dirty="0">
                <a:solidFill>
                  <a:srgbClr val="374151"/>
                </a:solidFill>
                <a:effectLst/>
                <a:latin typeface="Cambria" panose="02040503050406030204" pitchFamily="18" charset="0"/>
              </a:rPr>
              <a:t>W.L. Gore &amp; Associates is a materials science company that operates with a post-bureaucratic structure. The company is known for its team-based approach to decision-making, flat hierarchy, and focus on employee empowerment.</a:t>
            </a:r>
          </a:p>
          <a:p>
            <a:pPr algn="l"/>
            <a:endParaRPr lang="en-GB" sz="2000" b="0" i="0" dirty="0">
              <a:solidFill>
                <a:srgbClr val="374151"/>
              </a:solidFill>
              <a:effectLst/>
              <a:latin typeface="Cambria" panose="02040503050406030204" pitchFamily="18" charset="0"/>
            </a:endParaRPr>
          </a:p>
          <a:p>
            <a:pPr algn="l"/>
            <a:r>
              <a:rPr lang="en-GB" sz="2400" b="1" i="0" dirty="0">
                <a:solidFill>
                  <a:srgbClr val="374151"/>
                </a:solidFill>
                <a:effectLst/>
                <a:latin typeface="Cambria" panose="02040503050406030204" pitchFamily="18" charset="0"/>
              </a:rPr>
              <a:t>4.Valve Corporation:</a:t>
            </a:r>
          </a:p>
          <a:p>
            <a:pPr algn="l"/>
            <a:r>
              <a:rPr lang="en-GB" sz="2000" b="0" i="0" dirty="0">
                <a:solidFill>
                  <a:srgbClr val="374151"/>
                </a:solidFill>
                <a:effectLst/>
                <a:latin typeface="Cambria" panose="02040503050406030204" pitchFamily="18" charset="0"/>
              </a:rPr>
              <a:t> Valve Corporation is a video game developer that operates with a post-bureaucratic structure. The company is known for its flat hierarchy, decentralized decision-making, and a culture that values creativity and innovation.</a:t>
            </a:r>
          </a:p>
          <a:p>
            <a:endParaRPr lang="en-PK" dirty="0">
              <a:latin typeface="Cambria" panose="02040503050406030204" pitchFamily="18" charset="0"/>
            </a:endParaRPr>
          </a:p>
        </p:txBody>
      </p:sp>
    </p:spTree>
    <p:extLst>
      <p:ext uri="{BB962C8B-B14F-4D97-AF65-F5344CB8AC3E}">
        <p14:creationId xmlns:p14="http://schemas.microsoft.com/office/powerpoint/2010/main" val="257550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63B159-CABD-AE46-95BF-C429FAAFE588}"/>
              </a:ext>
            </a:extLst>
          </p:cNvPr>
          <p:cNvSpPr txBox="1"/>
          <p:nvPr/>
        </p:nvSpPr>
        <p:spPr>
          <a:xfrm>
            <a:off x="1510146" y="2813447"/>
            <a:ext cx="9919854" cy="1231106"/>
          </a:xfrm>
          <a:prstGeom prst="rect">
            <a:avLst/>
          </a:prstGeom>
          <a:noFill/>
        </p:spPr>
        <p:txBody>
          <a:bodyPr wrap="square" rtlCol="0">
            <a:spAutoFit/>
          </a:bodyPr>
          <a:lstStyle/>
          <a:p>
            <a:r>
              <a:rPr lang="en-GB" sz="2800" b="1" dirty="0">
                <a:effectLst/>
                <a:latin typeface="OpenSans"/>
              </a:rPr>
              <a:t>Demonstrate the interrelationship of the various functions within an organisation and how they link to organisational structure </a:t>
            </a:r>
            <a:endParaRPr lang="en-GB" sz="2800" b="1" dirty="0">
              <a:effectLst/>
            </a:endParaRPr>
          </a:p>
          <a:p>
            <a:endParaRPr lang="en-PK" dirty="0"/>
          </a:p>
        </p:txBody>
      </p:sp>
      <p:sp>
        <p:nvSpPr>
          <p:cNvPr id="3" name="TextBox 2">
            <a:extLst>
              <a:ext uri="{FF2B5EF4-FFF2-40B4-BE49-F238E27FC236}">
                <a16:creationId xmlns:a16="http://schemas.microsoft.com/office/drawing/2014/main" id="{91A92B19-FF52-6441-A608-F0CAA81AA259}"/>
              </a:ext>
            </a:extLst>
          </p:cNvPr>
          <p:cNvSpPr txBox="1"/>
          <p:nvPr/>
        </p:nvSpPr>
        <p:spPr>
          <a:xfrm>
            <a:off x="9327113" y="152400"/>
            <a:ext cx="2864887" cy="646331"/>
          </a:xfrm>
          <a:prstGeom prst="rect">
            <a:avLst/>
          </a:prstGeom>
          <a:noFill/>
        </p:spPr>
        <p:txBody>
          <a:bodyPr wrap="none" rtlCol="0">
            <a:spAutoFit/>
          </a:bodyPr>
          <a:lstStyle/>
          <a:p>
            <a:r>
              <a:rPr lang="en-PK" dirty="0">
                <a:solidFill>
                  <a:schemeClr val="bg1"/>
                </a:solidFill>
              </a:rPr>
              <a:t>LEARNING OUTCOME 2 </a:t>
            </a:r>
          </a:p>
          <a:p>
            <a:endParaRPr lang="en-PK" dirty="0"/>
          </a:p>
        </p:txBody>
      </p:sp>
    </p:spTree>
    <p:extLst>
      <p:ext uri="{BB962C8B-B14F-4D97-AF65-F5344CB8AC3E}">
        <p14:creationId xmlns:p14="http://schemas.microsoft.com/office/powerpoint/2010/main" val="2622232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2EF513-F720-024C-A22D-4060DB1049CA}"/>
              </a:ext>
            </a:extLst>
          </p:cNvPr>
          <p:cNvSpPr txBox="1"/>
          <p:nvPr/>
        </p:nvSpPr>
        <p:spPr>
          <a:xfrm>
            <a:off x="1349115" y="134911"/>
            <a:ext cx="8311250" cy="523220"/>
          </a:xfrm>
          <a:prstGeom prst="rect">
            <a:avLst/>
          </a:prstGeom>
          <a:noFill/>
        </p:spPr>
        <p:txBody>
          <a:bodyPr wrap="none" rtlCol="0">
            <a:spAutoFit/>
          </a:bodyPr>
          <a:lstStyle/>
          <a:p>
            <a:r>
              <a:rPr lang="en-PK" sz="2800" b="1" dirty="0">
                <a:latin typeface="Cambria" panose="02040503050406030204" pitchFamily="18" charset="0"/>
              </a:rPr>
              <a:t>Advantages / Disadvantages of </a:t>
            </a:r>
            <a:r>
              <a:rPr lang="en-GB" sz="2800" b="1" i="0" dirty="0">
                <a:solidFill>
                  <a:srgbClr val="374151"/>
                </a:solidFill>
                <a:effectLst/>
                <a:latin typeface="Cambria" panose="02040503050406030204" pitchFamily="18" charset="0"/>
              </a:rPr>
              <a:t>post-bureaucratic</a:t>
            </a:r>
            <a:r>
              <a:rPr lang="en-GB" sz="2800" b="0" i="0" dirty="0">
                <a:solidFill>
                  <a:srgbClr val="374151"/>
                </a:solidFill>
                <a:effectLst/>
                <a:latin typeface="Cambria" panose="02040503050406030204" pitchFamily="18" charset="0"/>
              </a:rPr>
              <a:t> </a:t>
            </a:r>
            <a:endParaRPr lang="en-PK" sz="2800" dirty="0"/>
          </a:p>
        </p:txBody>
      </p:sp>
      <p:sp>
        <p:nvSpPr>
          <p:cNvPr id="5" name="TextBox 4">
            <a:extLst>
              <a:ext uri="{FF2B5EF4-FFF2-40B4-BE49-F238E27FC236}">
                <a16:creationId xmlns:a16="http://schemas.microsoft.com/office/drawing/2014/main" id="{F8A3DE13-8714-1248-BBFD-CA305D57127D}"/>
              </a:ext>
            </a:extLst>
          </p:cNvPr>
          <p:cNvSpPr txBox="1"/>
          <p:nvPr/>
        </p:nvSpPr>
        <p:spPr>
          <a:xfrm>
            <a:off x="0" y="1094282"/>
            <a:ext cx="2177904" cy="523220"/>
          </a:xfrm>
          <a:prstGeom prst="rect">
            <a:avLst/>
          </a:prstGeom>
          <a:noFill/>
        </p:spPr>
        <p:txBody>
          <a:bodyPr wrap="none" rtlCol="0">
            <a:spAutoFit/>
          </a:bodyPr>
          <a:lstStyle/>
          <a:p>
            <a:r>
              <a:rPr lang="en-PK" sz="2800" b="1" dirty="0">
                <a:latin typeface="Cambria" panose="02040503050406030204" pitchFamily="18" charset="0"/>
              </a:rPr>
              <a:t>Advantages:</a:t>
            </a:r>
            <a:endParaRPr lang="en-PK" sz="2800" dirty="0"/>
          </a:p>
        </p:txBody>
      </p:sp>
      <p:sp>
        <p:nvSpPr>
          <p:cNvPr id="6" name="TextBox 5">
            <a:extLst>
              <a:ext uri="{FF2B5EF4-FFF2-40B4-BE49-F238E27FC236}">
                <a16:creationId xmlns:a16="http://schemas.microsoft.com/office/drawing/2014/main" id="{2A664C9C-5E12-8A45-B836-F6B1B174281B}"/>
              </a:ext>
            </a:extLst>
          </p:cNvPr>
          <p:cNvSpPr txBox="1"/>
          <p:nvPr/>
        </p:nvSpPr>
        <p:spPr>
          <a:xfrm>
            <a:off x="0" y="4383987"/>
            <a:ext cx="11662348" cy="2339102"/>
          </a:xfrm>
          <a:prstGeom prst="rect">
            <a:avLst/>
          </a:prstGeom>
          <a:noFill/>
        </p:spPr>
        <p:txBody>
          <a:bodyPr wrap="square" rtlCol="0">
            <a:spAutoFit/>
          </a:bodyPr>
          <a:lstStyle/>
          <a:p>
            <a:pPr algn="l">
              <a:buFont typeface="+mj-lt"/>
              <a:buAutoNum type="arabicPeriod"/>
            </a:pPr>
            <a:r>
              <a:rPr lang="en-GB" sz="2400" b="1" i="0" dirty="0">
                <a:solidFill>
                  <a:srgbClr val="374151"/>
                </a:solidFill>
                <a:effectLst/>
                <a:latin typeface="Cambria" panose="02040503050406030204" pitchFamily="18" charset="0"/>
              </a:rPr>
              <a:t>Lack of Structure: </a:t>
            </a:r>
          </a:p>
          <a:p>
            <a:pPr algn="l"/>
            <a:r>
              <a:rPr lang="en-GB" sz="2000" b="0" i="0" dirty="0">
                <a:solidFill>
                  <a:srgbClr val="374151"/>
                </a:solidFill>
                <a:effectLst/>
                <a:latin typeface="Cambria" panose="02040503050406030204" pitchFamily="18" charset="0"/>
              </a:rPr>
              <a:t>Post-bureaucratic structures can lack the structure and hierarchy of bureaucratic organizations, which can lead to confusion and ambiguity.</a:t>
            </a:r>
          </a:p>
          <a:p>
            <a:pPr algn="l"/>
            <a:r>
              <a:rPr lang="en-GB" sz="2400" b="1" i="0" dirty="0">
                <a:solidFill>
                  <a:srgbClr val="374151"/>
                </a:solidFill>
                <a:effectLst/>
                <a:latin typeface="Cambria" panose="02040503050406030204" pitchFamily="18" charset="0"/>
              </a:rPr>
              <a:t>2.Lack of Accountability: </a:t>
            </a:r>
          </a:p>
          <a:p>
            <a:pPr algn="l"/>
            <a:r>
              <a:rPr lang="en-GB" sz="2000" b="0" i="0" dirty="0">
                <a:solidFill>
                  <a:srgbClr val="374151"/>
                </a:solidFill>
                <a:effectLst/>
                <a:latin typeface="Cambria" panose="02040503050406030204" pitchFamily="18" charset="0"/>
              </a:rPr>
              <a:t>Post-bureaucratic structures can create a culture of shared responsibility, which can make it difficult to hold individuals accountable for their actions</a:t>
            </a:r>
          </a:p>
          <a:p>
            <a:endParaRPr lang="en-PK" dirty="0"/>
          </a:p>
        </p:txBody>
      </p:sp>
      <p:sp>
        <p:nvSpPr>
          <p:cNvPr id="7" name="TextBox 6">
            <a:extLst>
              <a:ext uri="{FF2B5EF4-FFF2-40B4-BE49-F238E27FC236}">
                <a16:creationId xmlns:a16="http://schemas.microsoft.com/office/drawing/2014/main" id="{3EF7A8B7-9C75-F34D-9594-013AB737923C}"/>
              </a:ext>
            </a:extLst>
          </p:cNvPr>
          <p:cNvSpPr txBox="1"/>
          <p:nvPr/>
        </p:nvSpPr>
        <p:spPr>
          <a:xfrm>
            <a:off x="0" y="3771938"/>
            <a:ext cx="2316340" cy="461665"/>
          </a:xfrm>
          <a:prstGeom prst="rect">
            <a:avLst/>
          </a:prstGeom>
          <a:noFill/>
        </p:spPr>
        <p:txBody>
          <a:bodyPr wrap="none" rtlCol="0">
            <a:spAutoFit/>
          </a:bodyPr>
          <a:lstStyle/>
          <a:p>
            <a:r>
              <a:rPr lang="en-PK" sz="2400" b="1" dirty="0">
                <a:latin typeface="Cambria" panose="02040503050406030204" pitchFamily="18" charset="0"/>
              </a:rPr>
              <a:t>Disadvantages:</a:t>
            </a:r>
            <a:endParaRPr lang="en-PK" sz="2400" dirty="0"/>
          </a:p>
        </p:txBody>
      </p:sp>
      <p:sp>
        <p:nvSpPr>
          <p:cNvPr id="8" name="TextBox 7">
            <a:extLst>
              <a:ext uri="{FF2B5EF4-FFF2-40B4-BE49-F238E27FC236}">
                <a16:creationId xmlns:a16="http://schemas.microsoft.com/office/drawing/2014/main" id="{29D2D116-CEB9-3545-AEF6-9EFAE31D9333}"/>
              </a:ext>
            </a:extLst>
          </p:cNvPr>
          <p:cNvSpPr txBox="1"/>
          <p:nvPr/>
        </p:nvSpPr>
        <p:spPr>
          <a:xfrm>
            <a:off x="1" y="1617502"/>
            <a:ext cx="12082072" cy="2339102"/>
          </a:xfrm>
          <a:prstGeom prst="rect">
            <a:avLst/>
          </a:prstGeom>
          <a:noFill/>
        </p:spPr>
        <p:txBody>
          <a:bodyPr wrap="square" rtlCol="0">
            <a:spAutoFit/>
          </a:bodyPr>
          <a:lstStyle/>
          <a:p>
            <a:pPr algn="l">
              <a:buFont typeface="+mj-lt"/>
              <a:buAutoNum type="arabicPeriod"/>
            </a:pPr>
            <a:r>
              <a:rPr lang="en-GB" sz="2400" b="1" i="0" dirty="0">
                <a:solidFill>
                  <a:srgbClr val="374151"/>
                </a:solidFill>
                <a:effectLst/>
                <a:latin typeface="Cambria" panose="02040503050406030204" pitchFamily="18" charset="0"/>
              </a:rPr>
              <a:t>Flexibility:</a:t>
            </a:r>
          </a:p>
          <a:p>
            <a:pPr algn="l"/>
            <a:r>
              <a:rPr lang="en-GB" sz="2000" b="0" i="0" dirty="0">
                <a:solidFill>
                  <a:srgbClr val="374151"/>
                </a:solidFill>
                <a:effectLst/>
                <a:latin typeface="Cambria" panose="02040503050406030204" pitchFamily="18" charset="0"/>
              </a:rPr>
              <a:t>Post-bureaucratic structures are designed to be flexible and adaptable to change. This allows organizations to respond quickly to changes in the business environment.</a:t>
            </a:r>
          </a:p>
          <a:p>
            <a:pPr algn="l"/>
            <a:r>
              <a:rPr lang="en-GB" sz="2400" b="1" i="0" dirty="0">
                <a:solidFill>
                  <a:srgbClr val="374151"/>
                </a:solidFill>
                <a:effectLst/>
                <a:latin typeface="Cambria" panose="02040503050406030204" pitchFamily="18" charset="0"/>
              </a:rPr>
              <a:t>2.Innovation:</a:t>
            </a:r>
          </a:p>
          <a:p>
            <a:pPr algn="l"/>
            <a:r>
              <a:rPr lang="en-GB" sz="2000" b="0" i="0" dirty="0">
                <a:solidFill>
                  <a:srgbClr val="374151"/>
                </a:solidFill>
                <a:effectLst/>
                <a:latin typeface="Cambria" panose="02040503050406030204" pitchFamily="18" charset="0"/>
              </a:rPr>
              <a:t> Post-bureaucratic structures prioritize creativity and innovation, encouraging employees to develop new ideas and solutions to problems.</a:t>
            </a:r>
          </a:p>
          <a:p>
            <a:endParaRPr lang="en-PK" dirty="0"/>
          </a:p>
        </p:txBody>
      </p:sp>
    </p:spTree>
    <p:extLst>
      <p:ext uri="{BB962C8B-B14F-4D97-AF65-F5344CB8AC3E}">
        <p14:creationId xmlns:p14="http://schemas.microsoft.com/office/powerpoint/2010/main" val="3204459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7DD3655-5F13-4900-A037-40CD0C89784D}"/>
              </a:ext>
            </a:extLst>
          </p:cNvPr>
          <p:cNvSpPr txBox="1"/>
          <p:nvPr/>
        </p:nvSpPr>
        <p:spPr>
          <a:xfrm>
            <a:off x="84684" y="0"/>
            <a:ext cx="7192287" cy="923330"/>
          </a:xfrm>
          <a:prstGeom prst="rect">
            <a:avLst/>
          </a:prstGeom>
          <a:noFill/>
        </p:spPr>
        <p:txBody>
          <a:bodyPr wrap="square" rtlCol="0" anchor="ctr">
            <a:spAutoFit/>
          </a:bodyPr>
          <a:lstStyle/>
          <a:p>
            <a:r>
              <a:rPr lang="en-GB" sz="5400" dirty="0">
                <a:solidFill>
                  <a:schemeClr val="accent1">
                    <a:lumMod val="50000"/>
                  </a:schemeClr>
                </a:solidFill>
                <a:latin typeface="Cambria" panose="02040503050406030204" pitchFamily="18" charset="0"/>
              </a:rPr>
              <a:t>S</a:t>
            </a:r>
            <a:r>
              <a:rPr lang="en-GB" sz="5400" b="0" i="0" dirty="0">
                <a:solidFill>
                  <a:schemeClr val="accent1">
                    <a:lumMod val="50000"/>
                  </a:schemeClr>
                </a:solidFill>
                <a:effectLst/>
                <a:latin typeface="Cambria" panose="02040503050406030204" pitchFamily="18" charset="0"/>
              </a:rPr>
              <a:t>trategic </a:t>
            </a:r>
            <a:r>
              <a:rPr lang="en-GB" sz="5400" dirty="0">
                <a:solidFill>
                  <a:schemeClr val="accent1">
                    <a:lumMod val="50000"/>
                  </a:schemeClr>
                </a:solidFill>
                <a:latin typeface="Cambria" panose="02040503050406030204" pitchFamily="18" charset="0"/>
              </a:rPr>
              <a:t>B</a:t>
            </a:r>
            <a:r>
              <a:rPr lang="en-GB" sz="5400" b="0" i="0" dirty="0">
                <a:solidFill>
                  <a:schemeClr val="accent1">
                    <a:lumMod val="50000"/>
                  </a:schemeClr>
                </a:solidFill>
                <a:effectLst/>
                <a:latin typeface="Cambria" panose="02040503050406030204" pitchFamily="18" charset="0"/>
              </a:rPr>
              <a:t>usiness </a:t>
            </a:r>
            <a:r>
              <a:rPr lang="en-GB" sz="5400" b="0" i="0" dirty="0">
                <a:solidFill>
                  <a:schemeClr val="accent6">
                    <a:lumMod val="60000"/>
                    <a:lumOff val="40000"/>
                  </a:schemeClr>
                </a:solidFill>
                <a:effectLst/>
                <a:latin typeface="Cambria" panose="02040503050406030204" pitchFamily="18" charset="0"/>
              </a:rPr>
              <a:t>Units</a:t>
            </a:r>
            <a:endParaRPr lang="ko-KR" altLang="en-US" sz="5400" dirty="0">
              <a:solidFill>
                <a:schemeClr val="accent6">
                  <a:lumMod val="60000"/>
                  <a:lumOff val="40000"/>
                </a:schemeClr>
              </a:solidFill>
              <a:latin typeface="Cambria" panose="02040503050406030204" pitchFamily="18" charset="0"/>
              <a:cs typeface="Arial" pitchFamily="34" charset="0"/>
            </a:endParaRPr>
          </a:p>
        </p:txBody>
      </p:sp>
      <p:sp>
        <p:nvSpPr>
          <p:cNvPr id="11" name="TextBox 10">
            <a:extLst>
              <a:ext uri="{FF2B5EF4-FFF2-40B4-BE49-F238E27FC236}">
                <a16:creationId xmlns:a16="http://schemas.microsoft.com/office/drawing/2014/main" id="{1AC0031F-7E96-4A06-871C-1F966FA46E27}"/>
              </a:ext>
            </a:extLst>
          </p:cNvPr>
          <p:cNvSpPr txBox="1"/>
          <p:nvPr/>
        </p:nvSpPr>
        <p:spPr>
          <a:xfrm>
            <a:off x="617588" y="1967609"/>
            <a:ext cx="6126480" cy="3785652"/>
          </a:xfrm>
          <a:prstGeom prst="rect">
            <a:avLst/>
          </a:prstGeom>
          <a:noFill/>
        </p:spPr>
        <p:txBody>
          <a:bodyPr wrap="square" rtlCol="0">
            <a:spAutoFit/>
          </a:bodyPr>
          <a:lstStyle/>
          <a:p>
            <a:pPr marL="342900" indent="-342900">
              <a:buFont typeface="Arial" panose="020B0604020202020204" pitchFamily="34" charset="0"/>
              <a:buChar char="•"/>
            </a:pPr>
            <a:r>
              <a:rPr lang="en-GB" sz="2400" b="0" i="0" dirty="0">
                <a:solidFill>
                  <a:srgbClr val="374151"/>
                </a:solidFill>
                <a:effectLst/>
                <a:latin typeface="Cambria" panose="02040503050406030204" pitchFamily="18" charset="0"/>
              </a:rPr>
              <a:t>Strategic Business Units (SBUs) are semi-autonomous business entities within a larger organization that operate independently and have their own mission, objectives, and strategies. </a:t>
            </a:r>
          </a:p>
          <a:p>
            <a:pPr marL="342900" indent="-342900">
              <a:buFont typeface="Arial" panose="020B0604020202020204" pitchFamily="34" charset="0"/>
              <a:buChar char="•"/>
            </a:pPr>
            <a:r>
              <a:rPr lang="en-GB" sz="2400" b="0" i="0" dirty="0">
                <a:solidFill>
                  <a:srgbClr val="374151"/>
                </a:solidFill>
                <a:effectLst/>
                <a:latin typeface="Cambria" panose="02040503050406030204" pitchFamily="18" charset="0"/>
              </a:rPr>
              <a:t>SBUs are typically created to address specific market segments, products, or geographic regions and are managed separately from the rest of the organization</a:t>
            </a:r>
            <a:endParaRPr lang="ko-KR" altLang="en-US" sz="2400" dirty="0">
              <a:solidFill>
                <a:schemeClr val="tx1">
                  <a:lumMod val="75000"/>
                  <a:lumOff val="25000"/>
                </a:schemeClr>
              </a:solidFill>
              <a:latin typeface="Cambria" panose="02040503050406030204" pitchFamily="18" charset="0"/>
              <a:cs typeface="Arial" pitchFamily="34" charset="0"/>
            </a:endParaRPr>
          </a:p>
        </p:txBody>
      </p:sp>
      <p:pic>
        <p:nvPicPr>
          <p:cNvPr id="2" name="Picture 1">
            <a:extLst>
              <a:ext uri="{FF2B5EF4-FFF2-40B4-BE49-F238E27FC236}">
                <a16:creationId xmlns:a16="http://schemas.microsoft.com/office/drawing/2014/main" id="{EFE78BEA-F16A-C247-9580-8979A6D1EB80}"/>
              </a:ext>
            </a:extLst>
          </p:cNvPr>
          <p:cNvPicPr>
            <a:picLocks noChangeAspect="1"/>
          </p:cNvPicPr>
          <p:nvPr/>
        </p:nvPicPr>
        <p:blipFill>
          <a:blip r:embed="rId2"/>
          <a:stretch>
            <a:fillRect/>
          </a:stretch>
        </p:blipFill>
        <p:spPr>
          <a:xfrm>
            <a:off x="8088907" y="0"/>
            <a:ext cx="4103093" cy="3102964"/>
          </a:xfrm>
          <a:prstGeom prst="rect">
            <a:avLst/>
          </a:prstGeom>
        </p:spPr>
      </p:pic>
    </p:spTree>
    <p:extLst>
      <p:ext uri="{BB962C8B-B14F-4D97-AF65-F5344CB8AC3E}">
        <p14:creationId xmlns:p14="http://schemas.microsoft.com/office/powerpoint/2010/main" val="1137022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0BE9D6-2363-7E40-BBC1-A70BA43CB896}"/>
              </a:ext>
            </a:extLst>
          </p:cNvPr>
          <p:cNvSpPr txBox="1"/>
          <p:nvPr/>
        </p:nvSpPr>
        <p:spPr>
          <a:xfrm>
            <a:off x="134912" y="674717"/>
            <a:ext cx="12057088" cy="6863417"/>
          </a:xfrm>
          <a:prstGeom prst="rect">
            <a:avLst/>
          </a:prstGeom>
          <a:noFill/>
        </p:spPr>
        <p:txBody>
          <a:bodyPr wrap="square" rtlCol="0">
            <a:spAutoFit/>
          </a:bodyPr>
          <a:lstStyle/>
          <a:p>
            <a:pPr algn="l">
              <a:buFont typeface="+mj-lt"/>
              <a:buAutoNum type="arabicPeriod"/>
            </a:pPr>
            <a:r>
              <a:rPr lang="en-GB" sz="2800" b="1" i="0" dirty="0">
                <a:solidFill>
                  <a:srgbClr val="374151"/>
                </a:solidFill>
                <a:effectLst/>
                <a:latin typeface="Cambria" panose="02040503050406030204" pitchFamily="18" charset="0"/>
              </a:rPr>
              <a:t>Coca-Cola: </a:t>
            </a:r>
            <a:r>
              <a:rPr lang="en-GB" sz="2400" b="0" i="0" dirty="0">
                <a:solidFill>
                  <a:srgbClr val="374151"/>
                </a:solidFill>
                <a:effectLst/>
                <a:latin typeface="Cambria" panose="02040503050406030204" pitchFamily="18" charset="0"/>
              </a:rPr>
              <a:t>Coca-Cola operates multiple SBUs, such as the Coca-Cola North America SBU, which focuses on the North American market, and the Coca-Cola European Partners SBU, which operates in Europe.</a:t>
            </a:r>
          </a:p>
          <a:p>
            <a:pPr algn="l">
              <a:buFont typeface="+mj-lt"/>
              <a:buAutoNum type="arabicPeriod"/>
            </a:pPr>
            <a:endParaRPr lang="en-GB" sz="2800" b="1" i="0" dirty="0">
              <a:solidFill>
                <a:srgbClr val="374151"/>
              </a:solidFill>
              <a:effectLst/>
              <a:latin typeface="Cambria" panose="02040503050406030204" pitchFamily="18" charset="0"/>
            </a:endParaRPr>
          </a:p>
          <a:p>
            <a:pPr algn="l">
              <a:buFont typeface="+mj-lt"/>
              <a:buAutoNum type="arabicPeriod"/>
            </a:pPr>
            <a:r>
              <a:rPr lang="en-GB" sz="2800" b="1" i="0" dirty="0">
                <a:solidFill>
                  <a:srgbClr val="374151"/>
                </a:solidFill>
                <a:effectLst/>
                <a:latin typeface="Cambria" panose="02040503050406030204" pitchFamily="18" charset="0"/>
              </a:rPr>
              <a:t>Procter &amp; Gamble: </a:t>
            </a:r>
            <a:r>
              <a:rPr lang="en-GB" sz="2400" b="0" i="0" dirty="0">
                <a:solidFill>
                  <a:srgbClr val="374151"/>
                </a:solidFill>
                <a:effectLst/>
                <a:latin typeface="Cambria" panose="02040503050406030204" pitchFamily="18" charset="0"/>
              </a:rPr>
              <a:t>Procter &amp; Gamble operates SBUs for its various product categories, such as the Fabric and Home Care SBU, which includes brands like Tide and Swiffer, and the Baby, Feminine and Family Care SBU, which includes brands like Pampers and Always.</a:t>
            </a:r>
          </a:p>
          <a:p>
            <a:pPr algn="l">
              <a:buFont typeface="+mj-lt"/>
              <a:buAutoNum type="arabicPeriod"/>
            </a:pPr>
            <a:endParaRPr lang="en-GB" sz="2400" b="0" i="0" dirty="0">
              <a:solidFill>
                <a:srgbClr val="374151"/>
              </a:solidFill>
              <a:effectLst/>
              <a:latin typeface="Cambria" panose="02040503050406030204" pitchFamily="18" charset="0"/>
            </a:endParaRPr>
          </a:p>
          <a:p>
            <a:pPr algn="l">
              <a:buFont typeface="+mj-lt"/>
              <a:buAutoNum type="arabicPeriod"/>
            </a:pPr>
            <a:r>
              <a:rPr lang="en-GB" sz="2800" b="1" i="0" dirty="0">
                <a:solidFill>
                  <a:srgbClr val="374151"/>
                </a:solidFill>
                <a:effectLst/>
                <a:latin typeface="Cambria" panose="02040503050406030204" pitchFamily="18" charset="0"/>
              </a:rPr>
              <a:t>GE: </a:t>
            </a:r>
            <a:r>
              <a:rPr lang="en-GB" sz="2400" b="0" i="0" dirty="0">
                <a:solidFill>
                  <a:srgbClr val="374151"/>
                </a:solidFill>
                <a:effectLst/>
                <a:latin typeface="Cambria" panose="02040503050406030204" pitchFamily="18" charset="0"/>
              </a:rPr>
              <a:t>General Electric operates multiple SBUs, such as the Aviation SBU, which focuses on aircraft engines and related products, and the Healthcare SBU, which focuses on medical devices and equipment.</a:t>
            </a:r>
          </a:p>
          <a:p>
            <a:pPr algn="l">
              <a:buFont typeface="+mj-lt"/>
              <a:buAutoNum type="arabicPeriod"/>
            </a:pPr>
            <a:endParaRPr lang="en-GB" sz="2400" b="0" i="0" dirty="0">
              <a:solidFill>
                <a:srgbClr val="374151"/>
              </a:solidFill>
              <a:effectLst/>
              <a:latin typeface="Cambria" panose="02040503050406030204" pitchFamily="18" charset="0"/>
            </a:endParaRPr>
          </a:p>
          <a:p>
            <a:pPr algn="l">
              <a:buFont typeface="+mj-lt"/>
              <a:buAutoNum type="arabicPeriod"/>
            </a:pPr>
            <a:r>
              <a:rPr lang="en-GB" sz="2800" b="1" i="0" dirty="0">
                <a:solidFill>
                  <a:srgbClr val="374151"/>
                </a:solidFill>
                <a:effectLst/>
                <a:latin typeface="Cambria" panose="02040503050406030204" pitchFamily="18" charset="0"/>
              </a:rPr>
              <a:t>Sony: </a:t>
            </a:r>
            <a:r>
              <a:rPr lang="en-GB" sz="2400" b="0" i="0" dirty="0">
                <a:solidFill>
                  <a:srgbClr val="374151"/>
                </a:solidFill>
                <a:effectLst/>
                <a:latin typeface="Cambria" panose="02040503050406030204" pitchFamily="18" charset="0"/>
              </a:rPr>
              <a:t>Sony operates multiple SBUs, such as the Electronics Products and Solutions SBU, which includes products like televisions and cameras, and the Music SBU, which includes the company's music and entertainment businesses.</a:t>
            </a:r>
          </a:p>
          <a:p>
            <a:br>
              <a:rPr lang="en-GB" dirty="0">
                <a:latin typeface="Cambria" panose="02040503050406030204" pitchFamily="18" charset="0"/>
              </a:rPr>
            </a:br>
            <a:endParaRPr lang="en-PK" dirty="0">
              <a:latin typeface="Cambria" panose="02040503050406030204" pitchFamily="18" charset="0"/>
            </a:endParaRPr>
          </a:p>
        </p:txBody>
      </p:sp>
      <p:sp>
        <p:nvSpPr>
          <p:cNvPr id="4" name="TextBox 3">
            <a:extLst>
              <a:ext uri="{FF2B5EF4-FFF2-40B4-BE49-F238E27FC236}">
                <a16:creationId xmlns:a16="http://schemas.microsoft.com/office/drawing/2014/main" id="{0CAA4894-3CA5-6144-BF4C-5D6C21777BD0}"/>
              </a:ext>
            </a:extLst>
          </p:cNvPr>
          <p:cNvSpPr txBox="1"/>
          <p:nvPr/>
        </p:nvSpPr>
        <p:spPr>
          <a:xfrm>
            <a:off x="134912" y="89942"/>
            <a:ext cx="9842887" cy="584775"/>
          </a:xfrm>
          <a:prstGeom prst="rect">
            <a:avLst/>
          </a:prstGeom>
          <a:noFill/>
        </p:spPr>
        <p:txBody>
          <a:bodyPr wrap="none" rtlCol="0">
            <a:spAutoFit/>
          </a:bodyPr>
          <a:lstStyle/>
          <a:p>
            <a:r>
              <a:rPr lang="en-GB" sz="3200" b="1" i="0" dirty="0">
                <a:solidFill>
                  <a:srgbClr val="374151"/>
                </a:solidFill>
                <a:effectLst/>
                <a:latin typeface="Cambria" panose="02040503050406030204" pitchFamily="18" charset="0"/>
              </a:rPr>
              <a:t>Here are some examples of Strategic Business Units</a:t>
            </a:r>
            <a:endParaRPr lang="en-PK" sz="3200" b="1" dirty="0">
              <a:latin typeface="Cambria" panose="02040503050406030204" pitchFamily="18" charset="0"/>
            </a:endParaRPr>
          </a:p>
        </p:txBody>
      </p:sp>
    </p:spTree>
    <p:extLst>
      <p:ext uri="{BB962C8B-B14F-4D97-AF65-F5344CB8AC3E}">
        <p14:creationId xmlns:p14="http://schemas.microsoft.com/office/powerpoint/2010/main" val="1982821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E160BC-D21E-6942-9B2E-66CF84C3AD80}"/>
              </a:ext>
            </a:extLst>
          </p:cNvPr>
          <p:cNvSpPr txBox="1"/>
          <p:nvPr/>
        </p:nvSpPr>
        <p:spPr>
          <a:xfrm>
            <a:off x="164892" y="149902"/>
            <a:ext cx="8896666" cy="523220"/>
          </a:xfrm>
          <a:prstGeom prst="rect">
            <a:avLst/>
          </a:prstGeom>
          <a:noFill/>
        </p:spPr>
        <p:txBody>
          <a:bodyPr wrap="none" rtlCol="0">
            <a:spAutoFit/>
          </a:bodyPr>
          <a:lstStyle/>
          <a:p>
            <a:r>
              <a:rPr lang="en-PK" sz="2800" b="1" dirty="0">
                <a:latin typeface="Cambria" panose="02040503050406030204" pitchFamily="18" charset="0"/>
              </a:rPr>
              <a:t>Advantages / Disadvantages </a:t>
            </a:r>
            <a:r>
              <a:rPr lang="en-GB" sz="2800" b="1" i="0" dirty="0">
                <a:solidFill>
                  <a:srgbClr val="374151"/>
                </a:solidFill>
                <a:effectLst/>
                <a:latin typeface="Cambria" panose="02040503050406030204" pitchFamily="18" charset="0"/>
              </a:rPr>
              <a:t>Strategic Business Units</a:t>
            </a:r>
            <a:r>
              <a:rPr lang="en-PK" sz="2800" b="1" dirty="0">
                <a:latin typeface="Cambria" panose="02040503050406030204" pitchFamily="18" charset="0"/>
              </a:rPr>
              <a:t> </a:t>
            </a:r>
            <a:endParaRPr lang="en-PK" sz="2800" b="1" dirty="0"/>
          </a:p>
        </p:txBody>
      </p:sp>
      <p:sp>
        <p:nvSpPr>
          <p:cNvPr id="3" name="TextBox 2">
            <a:extLst>
              <a:ext uri="{FF2B5EF4-FFF2-40B4-BE49-F238E27FC236}">
                <a16:creationId xmlns:a16="http://schemas.microsoft.com/office/drawing/2014/main" id="{FEA51D49-C771-8541-AAFE-102AF3F3250B}"/>
              </a:ext>
            </a:extLst>
          </p:cNvPr>
          <p:cNvSpPr txBox="1"/>
          <p:nvPr/>
        </p:nvSpPr>
        <p:spPr>
          <a:xfrm>
            <a:off x="164892" y="884419"/>
            <a:ext cx="1961371" cy="461665"/>
          </a:xfrm>
          <a:prstGeom prst="rect">
            <a:avLst/>
          </a:prstGeom>
          <a:noFill/>
        </p:spPr>
        <p:txBody>
          <a:bodyPr wrap="none" rtlCol="0">
            <a:spAutoFit/>
          </a:bodyPr>
          <a:lstStyle/>
          <a:p>
            <a:r>
              <a:rPr lang="en-PK" sz="2400" b="1" dirty="0">
                <a:latin typeface="Cambria" panose="02040503050406030204" pitchFamily="18" charset="0"/>
              </a:rPr>
              <a:t>Advantages :</a:t>
            </a:r>
            <a:endParaRPr lang="en-PK" sz="2400" dirty="0"/>
          </a:p>
        </p:txBody>
      </p:sp>
      <p:sp>
        <p:nvSpPr>
          <p:cNvPr id="4" name="TextBox 3">
            <a:extLst>
              <a:ext uri="{FF2B5EF4-FFF2-40B4-BE49-F238E27FC236}">
                <a16:creationId xmlns:a16="http://schemas.microsoft.com/office/drawing/2014/main" id="{38321A6C-1D65-E24A-A7B0-CFA2323F2DC3}"/>
              </a:ext>
            </a:extLst>
          </p:cNvPr>
          <p:cNvSpPr txBox="1"/>
          <p:nvPr/>
        </p:nvSpPr>
        <p:spPr>
          <a:xfrm>
            <a:off x="164892" y="1346084"/>
            <a:ext cx="11847226" cy="2677656"/>
          </a:xfrm>
          <a:prstGeom prst="rect">
            <a:avLst/>
          </a:prstGeom>
          <a:noFill/>
        </p:spPr>
        <p:txBody>
          <a:bodyPr wrap="square" rtlCol="0">
            <a:spAutoFit/>
          </a:bodyPr>
          <a:lstStyle/>
          <a:p>
            <a:pPr algn="l">
              <a:buFont typeface="+mj-lt"/>
              <a:buAutoNum type="arabicPeriod"/>
            </a:pPr>
            <a:r>
              <a:rPr lang="en-GB" sz="2400" b="1" i="0" dirty="0">
                <a:solidFill>
                  <a:srgbClr val="374151"/>
                </a:solidFill>
                <a:effectLst/>
                <a:latin typeface="Cambria" panose="02040503050406030204" pitchFamily="18" charset="0"/>
              </a:rPr>
              <a:t>Improved Focus: </a:t>
            </a:r>
          </a:p>
          <a:p>
            <a:pPr algn="l"/>
            <a:r>
              <a:rPr lang="en-GB" sz="2000" b="0" i="0" dirty="0">
                <a:solidFill>
                  <a:srgbClr val="374151"/>
                </a:solidFill>
                <a:effectLst/>
                <a:latin typeface="Cambria" panose="02040503050406030204" pitchFamily="18" charset="0"/>
              </a:rPr>
              <a:t>SBUs enable an organization to focus on specific products, markets, or geographic regions, allowing for a more targeted and effective strategy.</a:t>
            </a:r>
          </a:p>
          <a:p>
            <a:pPr algn="l">
              <a:buFont typeface="+mj-lt"/>
              <a:buAutoNum type="arabicPeriod"/>
            </a:pPr>
            <a:endParaRPr lang="en-GB" sz="2000" b="0" i="0" dirty="0">
              <a:solidFill>
                <a:srgbClr val="374151"/>
              </a:solidFill>
              <a:effectLst/>
              <a:latin typeface="Cambria" panose="02040503050406030204" pitchFamily="18" charset="0"/>
            </a:endParaRPr>
          </a:p>
          <a:p>
            <a:pPr algn="l"/>
            <a:r>
              <a:rPr lang="en-GB" sz="2400" b="1" i="0" dirty="0">
                <a:solidFill>
                  <a:srgbClr val="374151"/>
                </a:solidFill>
                <a:effectLst/>
                <a:latin typeface="Cambria" panose="02040503050406030204" pitchFamily="18" charset="0"/>
              </a:rPr>
              <a:t>2.Better Resource Allocation</a:t>
            </a:r>
            <a:r>
              <a:rPr lang="en-GB" sz="2000" b="0" i="0" dirty="0">
                <a:solidFill>
                  <a:srgbClr val="374151"/>
                </a:solidFill>
                <a:effectLst/>
                <a:latin typeface="Cambria" panose="02040503050406030204" pitchFamily="18" charset="0"/>
              </a:rPr>
              <a:t>: </a:t>
            </a:r>
          </a:p>
          <a:p>
            <a:pPr algn="l"/>
            <a:r>
              <a:rPr lang="en-GB" sz="2000" b="0" i="0" dirty="0">
                <a:solidFill>
                  <a:srgbClr val="374151"/>
                </a:solidFill>
                <a:effectLst/>
                <a:latin typeface="Cambria" panose="02040503050406030204" pitchFamily="18" charset="0"/>
              </a:rPr>
              <a:t>SBUs are typically managed separately from the rest of the organization, which allows for better allocation of resources based on the specific needs of each unit</a:t>
            </a:r>
          </a:p>
          <a:p>
            <a:endParaRPr lang="en-PK" sz="2000" dirty="0">
              <a:latin typeface="Cambria" panose="02040503050406030204" pitchFamily="18" charset="0"/>
            </a:endParaRPr>
          </a:p>
        </p:txBody>
      </p:sp>
      <p:sp>
        <p:nvSpPr>
          <p:cNvPr id="5" name="TextBox 4">
            <a:extLst>
              <a:ext uri="{FF2B5EF4-FFF2-40B4-BE49-F238E27FC236}">
                <a16:creationId xmlns:a16="http://schemas.microsoft.com/office/drawing/2014/main" id="{96A89B2F-D83A-B14E-8CA0-6DD2F0A37CAD}"/>
              </a:ext>
            </a:extLst>
          </p:cNvPr>
          <p:cNvSpPr txBox="1"/>
          <p:nvPr/>
        </p:nvSpPr>
        <p:spPr>
          <a:xfrm>
            <a:off x="164892" y="3839074"/>
            <a:ext cx="2301912" cy="461665"/>
          </a:xfrm>
          <a:prstGeom prst="rect">
            <a:avLst/>
          </a:prstGeom>
          <a:noFill/>
        </p:spPr>
        <p:txBody>
          <a:bodyPr wrap="none" rtlCol="0">
            <a:spAutoFit/>
          </a:bodyPr>
          <a:lstStyle/>
          <a:p>
            <a:r>
              <a:rPr lang="en-PK" sz="2400" b="1" dirty="0">
                <a:latin typeface="Cambria" panose="02040503050406030204" pitchFamily="18" charset="0"/>
              </a:rPr>
              <a:t>Disadvantages</a:t>
            </a:r>
            <a:r>
              <a:rPr lang="en-PK" sz="2000" b="1" dirty="0">
                <a:latin typeface="Cambria" panose="02040503050406030204" pitchFamily="18" charset="0"/>
              </a:rPr>
              <a:t>:</a:t>
            </a:r>
            <a:endParaRPr lang="en-PK" sz="2000" dirty="0"/>
          </a:p>
        </p:txBody>
      </p:sp>
      <p:sp>
        <p:nvSpPr>
          <p:cNvPr id="6" name="TextBox 5">
            <a:extLst>
              <a:ext uri="{FF2B5EF4-FFF2-40B4-BE49-F238E27FC236}">
                <a16:creationId xmlns:a16="http://schemas.microsoft.com/office/drawing/2014/main" id="{8F881A83-CC66-8947-AA95-FD1217AC4554}"/>
              </a:ext>
            </a:extLst>
          </p:cNvPr>
          <p:cNvSpPr txBox="1"/>
          <p:nvPr/>
        </p:nvSpPr>
        <p:spPr>
          <a:xfrm>
            <a:off x="164892" y="4342365"/>
            <a:ext cx="11467476" cy="2339102"/>
          </a:xfrm>
          <a:prstGeom prst="rect">
            <a:avLst/>
          </a:prstGeom>
          <a:solidFill>
            <a:schemeClr val="bg1">
              <a:lumMod val="75000"/>
            </a:schemeClr>
          </a:solidFill>
        </p:spPr>
        <p:txBody>
          <a:bodyPr wrap="square" rtlCol="0">
            <a:spAutoFit/>
          </a:bodyPr>
          <a:lstStyle/>
          <a:p>
            <a:pPr algn="l">
              <a:buFont typeface="+mj-lt"/>
              <a:buAutoNum type="arabicPeriod"/>
            </a:pPr>
            <a:r>
              <a:rPr lang="en-GB" sz="2400" b="1" i="0" dirty="0">
                <a:solidFill>
                  <a:srgbClr val="374151"/>
                </a:solidFill>
                <a:effectLst/>
                <a:latin typeface="Cambria" panose="02040503050406030204" pitchFamily="18" charset="0"/>
              </a:rPr>
              <a:t>Duplication of Effort: </a:t>
            </a:r>
          </a:p>
          <a:p>
            <a:pPr algn="l"/>
            <a:r>
              <a:rPr lang="en-GB" sz="2000" b="0" i="0" dirty="0">
                <a:solidFill>
                  <a:srgbClr val="374151"/>
                </a:solidFill>
                <a:effectLst/>
                <a:latin typeface="Cambria" panose="02040503050406030204" pitchFamily="18" charset="0"/>
              </a:rPr>
              <a:t>SBUs can lead to duplication of effort and resources, as each unit may have its own separate functions and processes.</a:t>
            </a:r>
          </a:p>
          <a:p>
            <a:pPr algn="l"/>
            <a:r>
              <a:rPr lang="en-GB" sz="2400" b="1" i="0" dirty="0">
                <a:solidFill>
                  <a:srgbClr val="374151"/>
                </a:solidFill>
                <a:effectLst/>
                <a:latin typeface="Cambria" panose="02040503050406030204" pitchFamily="18" charset="0"/>
              </a:rPr>
              <a:t>2.Coordination Challenges:</a:t>
            </a:r>
          </a:p>
          <a:p>
            <a:pPr algn="l"/>
            <a:r>
              <a:rPr lang="en-GB" sz="2000" b="0" i="0" dirty="0">
                <a:solidFill>
                  <a:srgbClr val="374151"/>
                </a:solidFill>
                <a:effectLst/>
                <a:latin typeface="Cambria" panose="02040503050406030204" pitchFamily="18" charset="0"/>
              </a:rPr>
              <a:t> SBUs may lack coordination and communication with the rest of the organization, leading to fragmentation and inefficiency.</a:t>
            </a:r>
          </a:p>
          <a:p>
            <a:endParaRPr lang="en-PK" dirty="0"/>
          </a:p>
        </p:txBody>
      </p:sp>
    </p:spTree>
    <p:extLst>
      <p:ext uri="{BB962C8B-B14F-4D97-AF65-F5344CB8AC3E}">
        <p14:creationId xmlns:p14="http://schemas.microsoft.com/office/powerpoint/2010/main" val="1366545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6D6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66567-81BD-1C47-86AF-DCBDDE94216A}"/>
              </a:ext>
            </a:extLst>
          </p:cNvPr>
          <p:cNvSpPr txBox="1"/>
          <p:nvPr/>
        </p:nvSpPr>
        <p:spPr>
          <a:xfrm>
            <a:off x="2893101" y="0"/>
            <a:ext cx="3312510" cy="584775"/>
          </a:xfrm>
          <a:prstGeom prst="rect">
            <a:avLst/>
          </a:prstGeom>
          <a:noFill/>
        </p:spPr>
        <p:txBody>
          <a:bodyPr wrap="none" rtlCol="0">
            <a:spAutoFit/>
          </a:bodyPr>
          <a:lstStyle/>
          <a:p>
            <a:r>
              <a:rPr lang="en-GB" sz="3200" b="1" dirty="0">
                <a:solidFill>
                  <a:srgbClr val="343541"/>
                </a:solidFill>
                <a:latin typeface="Cambria" panose="02040503050406030204" pitchFamily="18" charset="0"/>
              </a:rPr>
              <a:t>M</a:t>
            </a:r>
            <a:r>
              <a:rPr lang="en-GB" sz="3200" b="1" i="0" dirty="0">
                <a:solidFill>
                  <a:srgbClr val="343541"/>
                </a:solidFill>
                <a:effectLst/>
                <a:latin typeface="Cambria" panose="02040503050406030204" pitchFamily="18" charset="0"/>
              </a:rPr>
              <a:t>atrix Structure</a:t>
            </a:r>
            <a:endParaRPr lang="en-PK" sz="3200" b="1" dirty="0">
              <a:latin typeface="Cambria" panose="02040503050406030204" pitchFamily="18" charset="0"/>
            </a:endParaRPr>
          </a:p>
        </p:txBody>
      </p:sp>
      <p:pic>
        <p:nvPicPr>
          <p:cNvPr id="6" name="Picture 5">
            <a:extLst>
              <a:ext uri="{FF2B5EF4-FFF2-40B4-BE49-F238E27FC236}">
                <a16:creationId xmlns:a16="http://schemas.microsoft.com/office/drawing/2014/main" id="{CE79C878-70F5-CB45-9049-93CF2CAD0315}"/>
              </a:ext>
            </a:extLst>
          </p:cNvPr>
          <p:cNvPicPr>
            <a:picLocks noChangeAspect="1"/>
          </p:cNvPicPr>
          <p:nvPr/>
        </p:nvPicPr>
        <p:blipFill>
          <a:blip r:embed="rId2">
            <a:alphaModFix/>
          </a:blip>
          <a:stretch>
            <a:fillRect/>
          </a:stretch>
        </p:blipFill>
        <p:spPr>
          <a:xfrm>
            <a:off x="8808766" y="3602182"/>
            <a:ext cx="3255818" cy="3255818"/>
          </a:xfrm>
          <a:prstGeom prst="rect">
            <a:avLst/>
          </a:prstGeom>
        </p:spPr>
      </p:pic>
      <p:sp>
        <p:nvSpPr>
          <p:cNvPr id="3" name="TextBox 2">
            <a:extLst>
              <a:ext uri="{FF2B5EF4-FFF2-40B4-BE49-F238E27FC236}">
                <a16:creationId xmlns:a16="http://schemas.microsoft.com/office/drawing/2014/main" id="{FDFA1F20-63BF-9647-BDC7-065FD76E3254}"/>
              </a:ext>
            </a:extLst>
          </p:cNvPr>
          <p:cNvSpPr txBox="1"/>
          <p:nvPr/>
        </p:nvSpPr>
        <p:spPr>
          <a:xfrm>
            <a:off x="0" y="719528"/>
            <a:ext cx="11497456" cy="830997"/>
          </a:xfrm>
          <a:prstGeom prst="rect">
            <a:avLst/>
          </a:prstGeom>
          <a:noFill/>
        </p:spPr>
        <p:txBody>
          <a:bodyPr wrap="square" rtlCol="0">
            <a:spAutoFit/>
          </a:bodyPr>
          <a:lstStyle/>
          <a:p>
            <a:pPr marL="342900" indent="-342900">
              <a:buFont typeface="Arial" panose="020B0604020202020204" pitchFamily="34" charset="0"/>
              <a:buChar char="•"/>
            </a:pPr>
            <a:r>
              <a:rPr lang="en-GB" sz="2400" b="0" i="0" dirty="0">
                <a:solidFill>
                  <a:srgbClr val="374151"/>
                </a:solidFill>
                <a:effectLst/>
                <a:latin typeface="Cambria" panose="02040503050406030204" pitchFamily="18" charset="0"/>
              </a:rPr>
              <a:t>Matrix different organizational structures that companies can use to manage their operations.</a:t>
            </a:r>
            <a:endParaRPr lang="en-PK" sz="2400" dirty="0">
              <a:latin typeface="Cambria" panose="02040503050406030204" pitchFamily="18" charset="0"/>
            </a:endParaRPr>
          </a:p>
        </p:txBody>
      </p:sp>
      <p:sp>
        <p:nvSpPr>
          <p:cNvPr id="5" name="TextBox 4">
            <a:extLst>
              <a:ext uri="{FF2B5EF4-FFF2-40B4-BE49-F238E27FC236}">
                <a16:creationId xmlns:a16="http://schemas.microsoft.com/office/drawing/2014/main" id="{E1F2711D-46BE-FF43-8A5E-C74DA001FF29}"/>
              </a:ext>
            </a:extLst>
          </p:cNvPr>
          <p:cNvSpPr txBox="1"/>
          <p:nvPr/>
        </p:nvSpPr>
        <p:spPr>
          <a:xfrm>
            <a:off x="127416" y="1730249"/>
            <a:ext cx="11892197" cy="2000548"/>
          </a:xfrm>
          <a:prstGeom prst="rect">
            <a:avLst/>
          </a:prstGeom>
          <a:noFill/>
        </p:spPr>
        <p:txBody>
          <a:bodyPr wrap="square" rtlCol="0">
            <a:spAutoFit/>
          </a:bodyPr>
          <a:lstStyle/>
          <a:p>
            <a:r>
              <a:rPr lang="en-GB" sz="2800" b="1" i="0" dirty="0">
                <a:solidFill>
                  <a:srgbClr val="374151"/>
                </a:solidFill>
                <a:effectLst/>
                <a:latin typeface="Cambria" panose="02040503050406030204" pitchFamily="18" charset="0"/>
              </a:rPr>
              <a:t>Matrix Structure: </a:t>
            </a:r>
          </a:p>
          <a:p>
            <a:pPr marL="285750" indent="-285750">
              <a:buFont typeface="Arial" panose="020B0604020202020204" pitchFamily="34" charset="0"/>
              <a:buChar char="•"/>
            </a:pPr>
            <a:r>
              <a:rPr lang="en-GB" sz="2400" b="0" i="0" dirty="0">
                <a:solidFill>
                  <a:srgbClr val="374151"/>
                </a:solidFill>
                <a:effectLst/>
                <a:latin typeface="Cambria" panose="02040503050406030204" pitchFamily="18" charset="0"/>
              </a:rPr>
              <a:t>In a matrix structure, employees are organized by both function and project or product teams. </a:t>
            </a:r>
          </a:p>
          <a:p>
            <a:pPr marL="285750" indent="-285750">
              <a:buFont typeface="Arial" panose="020B0604020202020204" pitchFamily="34" charset="0"/>
              <a:buChar char="•"/>
            </a:pPr>
            <a:r>
              <a:rPr lang="en-GB" sz="2400" b="0" i="0" dirty="0">
                <a:solidFill>
                  <a:srgbClr val="374151"/>
                </a:solidFill>
                <a:effectLst/>
                <a:latin typeface="Cambria" panose="02040503050406030204" pitchFamily="18" charset="0"/>
              </a:rPr>
              <a:t>This means that each employee has two reporting lines - one to their functional manager and one to their project or product manager.</a:t>
            </a:r>
            <a:endParaRPr lang="en-PK" sz="2400" dirty="0">
              <a:latin typeface="Cambria" panose="02040503050406030204" pitchFamily="18" charset="0"/>
            </a:endParaRPr>
          </a:p>
        </p:txBody>
      </p:sp>
      <p:sp>
        <p:nvSpPr>
          <p:cNvPr id="8" name="TextBox 7">
            <a:extLst>
              <a:ext uri="{FF2B5EF4-FFF2-40B4-BE49-F238E27FC236}">
                <a16:creationId xmlns:a16="http://schemas.microsoft.com/office/drawing/2014/main" id="{EF1CEB5D-9F56-4F44-8CD9-A45B2D7432E1}"/>
              </a:ext>
            </a:extLst>
          </p:cNvPr>
          <p:cNvSpPr txBox="1"/>
          <p:nvPr/>
        </p:nvSpPr>
        <p:spPr>
          <a:xfrm>
            <a:off x="127416" y="3891263"/>
            <a:ext cx="8372347" cy="2677656"/>
          </a:xfrm>
          <a:prstGeom prst="rect">
            <a:avLst/>
          </a:prstGeom>
          <a:noFill/>
        </p:spPr>
        <p:txBody>
          <a:bodyPr wrap="square">
            <a:spAutoFit/>
          </a:bodyPr>
          <a:lstStyle/>
          <a:p>
            <a:pPr marL="342900" indent="-342900">
              <a:buFont typeface="Arial" panose="020B0604020202020204" pitchFamily="34" charset="0"/>
              <a:buChar char="•"/>
            </a:pPr>
            <a:r>
              <a:rPr lang="en-GB" sz="2400" b="0" i="0" dirty="0">
                <a:solidFill>
                  <a:srgbClr val="374151"/>
                </a:solidFill>
                <a:effectLst/>
                <a:latin typeface="Cambria" panose="02040503050406030204" pitchFamily="18" charset="0"/>
              </a:rPr>
              <a:t>The benefits of a matrix structure include increased flexibility and adaptability to changing business needs, as well as the ability to leverage specialized expertise.</a:t>
            </a:r>
          </a:p>
          <a:p>
            <a:pPr marL="342900" indent="-342900">
              <a:buFont typeface="Arial" panose="020B0604020202020204" pitchFamily="34" charset="0"/>
              <a:buChar char="•"/>
            </a:pPr>
            <a:r>
              <a:rPr lang="en-GB" sz="2400" b="0" i="0" dirty="0">
                <a:solidFill>
                  <a:srgbClr val="374151"/>
                </a:solidFill>
                <a:effectLst/>
                <a:latin typeface="Cambria" panose="02040503050406030204" pitchFamily="18" charset="0"/>
              </a:rPr>
              <a:t> However, this structure can also create ambiguity and confusion around job roles and responsibilities, as well as potential conflicts between functional and project managers.</a:t>
            </a:r>
            <a:endParaRPr lang="en-PK" sz="2400" dirty="0">
              <a:latin typeface="Cambria" panose="02040503050406030204" pitchFamily="18" charset="0"/>
            </a:endParaRPr>
          </a:p>
        </p:txBody>
      </p:sp>
    </p:spTree>
    <p:extLst>
      <p:ext uri="{BB962C8B-B14F-4D97-AF65-F5344CB8AC3E}">
        <p14:creationId xmlns:p14="http://schemas.microsoft.com/office/powerpoint/2010/main" val="2906518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70DE93-ED35-0C44-81E8-7A4AE7ECA2C6}"/>
              </a:ext>
            </a:extLst>
          </p:cNvPr>
          <p:cNvSpPr txBox="1"/>
          <p:nvPr/>
        </p:nvSpPr>
        <p:spPr>
          <a:xfrm>
            <a:off x="0" y="461665"/>
            <a:ext cx="11572406" cy="6063198"/>
          </a:xfrm>
          <a:prstGeom prst="rect">
            <a:avLst/>
          </a:prstGeom>
          <a:noFill/>
        </p:spPr>
        <p:txBody>
          <a:bodyPr wrap="square" rtlCol="0">
            <a:spAutoFit/>
          </a:bodyPr>
          <a:lstStyle/>
          <a:p>
            <a:pPr algn="l">
              <a:buFont typeface="+mj-lt"/>
              <a:buAutoNum type="arabicPeriod"/>
            </a:pPr>
            <a:r>
              <a:rPr lang="en-GB" sz="2800" b="1" i="0" dirty="0">
                <a:solidFill>
                  <a:srgbClr val="374151"/>
                </a:solidFill>
                <a:effectLst/>
                <a:latin typeface="Söhne"/>
              </a:rPr>
              <a:t>Matrix Structure Examples</a:t>
            </a:r>
            <a:r>
              <a:rPr lang="en-GB" sz="2800" b="0" i="0" dirty="0">
                <a:solidFill>
                  <a:srgbClr val="374151"/>
                </a:solidFill>
                <a:effectLst/>
                <a:latin typeface="Söhne"/>
              </a:rPr>
              <a:t>:</a:t>
            </a:r>
          </a:p>
          <a:p>
            <a:pPr marL="342900" indent="-342900" algn="l">
              <a:buFont typeface="Arial" panose="020B0604020202020204" pitchFamily="34" charset="0"/>
              <a:buChar char="•"/>
            </a:pPr>
            <a:r>
              <a:rPr lang="en-GB" sz="2400" b="1" i="0" dirty="0">
                <a:solidFill>
                  <a:srgbClr val="374151"/>
                </a:solidFill>
                <a:effectLst/>
                <a:latin typeface="Söhne"/>
              </a:rPr>
              <a:t>Procter &amp; Gamble</a:t>
            </a:r>
            <a:r>
              <a:rPr lang="en-GB" sz="2400" b="0" i="0" dirty="0">
                <a:solidFill>
                  <a:srgbClr val="374151"/>
                </a:solidFill>
                <a:effectLst/>
                <a:latin typeface="Söhne"/>
              </a:rPr>
              <a:t>:</a:t>
            </a:r>
          </a:p>
          <a:p>
            <a:pPr algn="l"/>
            <a:r>
              <a:rPr lang="en-GB" sz="2400" b="0" i="0" dirty="0">
                <a:solidFill>
                  <a:srgbClr val="374151"/>
                </a:solidFill>
                <a:effectLst/>
                <a:latin typeface="Söhne"/>
              </a:rPr>
              <a:t> P&amp;G uses a global matrix structure, with product teams and geographic regions working together in a matrix structure.</a:t>
            </a:r>
          </a:p>
          <a:p>
            <a:pPr marL="342900" indent="-342900" algn="l">
              <a:buFont typeface="Arial" panose="020B0604020202020204" pitchFamily="34" charset="0"/>
              <a:buChar char="•"/>
            </a:pPr>
            <a:r>
              <a:rPr lang="en-GB" sz="2400" b="1" i="0" dirty="0">
                <a:solidFill>
                  <a:srgbClr val="374151"/>
                </a:solidFill>
                <a:effectLst/>
                <a:latin typeface="Söhne"/>
              </a:rPr>
              <a:t>NASA: </a:t>
            </a:r>
          </a:p>
          <a:p>
            <a:pPr algn="l"/>
            <a:r>
              <a:rPr lang="en-GB" sz="2400" b="0" i="0" dirty="0">
                <a:solidFill>
                  <a:srgbClr val="374151"/>
                </a:solidFill>
                <a:effectLst/>
                <a:latin typeface="Söhne"/>
              </a:rPr>
              <a:t>NASA's project-based work is organized in a matrix structure, with employees working on specific projects while also reporting to functional managers.</a:t>
            </a:r>
          </a:p>
          <a:p>
            <a:pPr marL="342900" indent="-342900" algn="l">
              <a:buFont typeface="Arial" panose="020B0604020202020204" pitchFamily="34" charset="0"/>
              <a:buChar char="•"/>
            </a:pPr>
            <a:r>
              <a:rPr lang="en-GB" sz="2400" b="1" i="0" dirty="0">
                <a:solidFill>
                  <a:srgbClr val="374151"/>
                </a:solidFill>
                <a:effectLst/>
                <a:latin typeface="Söhne"/>
              </a:rPr>
              <a:t>Construction Company:</a:t>
            </a:r>
          </a:p>
          <a:p>
            <a:pPr algn="l"/>
            <a:r>
              <a:rPr lang="en-GB" sz="2400" b="1" i="0" dirty="0">
                <a:solidFill>
                  <a:srgbClr val="374151"/>
                </a:solidFill>
                <a:effectLst/>
                <a:latin typeface="Söhne"/>
              </a:rPr>
              <a:t> </a:t>
            </a:r>
            <a:r>
              <a:rPr lang="en-GB" sz="2400" b="0" i="0" dirty="0">
                <a:solidFill>
                  <a:srgbClr val="374151"/>
                </a:solidFill>
                <a:effectLst/>
                <a:latin typeface="Söhne"/>
              </a:rPr>
              <a:t>A construction company might use a matrix structure to organize employees into departments based on their areas of expertise, such as engineering, architecture, project management, and procurement. Employees in each department would also work on specific projects, with project managers overseeing their work on each project.</a:t>
            </a:r>
          </a:p>
          <a:p>
            <a:pPr marL="342900" indent="-342900" algn="l">
              <a:buFont typeface="Arial" panose="020B0604020202020204" pitchFamily="34" charset="0"/>
              <a:buChar char="•"/>
            </a:pPr>
            <a:r>
              <a:rPr lang="en-GB" sz="2400" b="1" i="0" dirty="0">
                <a:solidFill>
                  <a:srgbClr val="374151"/>
                </a:solidFill>
                <a:effectLst/>
                <a:latin typeface="Söhne"/>
              </a:rPr>
              <a:t>Advertising Agency: </a:t>
            </a:r>
          </a:p>
          <a:p>
            <a:pPr algn="l"/>
            <a:r>
              <a:rPr lang="en-GB" sz="2400" b="0" i="0" dirty="0">
                <a:solidFill>
                  <a:srgbClr val="374151"/>
                </a:solidFill>
                <a:effectLst/>
                <a:latin typeface="Söhne"/>
              </a:rPr>
              <a:t>An advertising agency might use a matrix structure to group employees into departments based on their areas of expertise, such as creative, account management, media planning, and finance. </a:t>
            </a:r>
            <a:endParaRPr lang="en-PK" dirty="0"/>
          </a:p>
        </p:txBody>
      </p:sp>
      <p:sp>
        <p:nvSpPr>
          <p:cNvPr id="4" name="TextBox 3">
            <a:extLst>
              <a:ext uri="{FF2B5EF4-FFF2-40B4-BE49-F238E27FC236}">
                <a16:creationId xmlns:a16="http://schemas.microsoft.com/office/drawing/2014/main" id="{CAFD8703-6A2C-0340-A7A5-8CA18A3080C0}"/>
              </a:ext>
            </a:extLst>
          </p:cNvPr>
          <p:cNvSpPr txBox="1"/>
          <p:nvPr/>
        </p:nvSpPr>
        <p:spPr>
          <a:xfrm>
            <a:off x="-130135" y="0"/>
            <a:ext cx="11432938" cy="461665"/>
          </a:xfrm>
          <a:prstGeom prst="rect">
            <a:avLst/>
          </a:prstGeom>
          <a:noFill/>
        </p:spPr>
        <p:txBody>
          <a:bodyPr wrap="none" rtlCol="0">
            <a:spAutoFit/>
          </a:bodyPr>
          <a:lstStyle/>
          <a:p>
            <a:r>
              <a:rPr lang="en-GB" sz="2400" b="1" i="0" dirty="0">
                <a:solidFill>
                  <a:srgbClr val="374151"/>
                </a:solidFill>
                <a:effectLst/>
                <a:latin typeface="Cambria" panose="02040503050406030204" pitchFamily="18" charset="0"/>
              </a:rPr>
              <a:t>Here are some examples of companies that use matrix and functional structures</a:t>
            </a:r>
            <a:endParaRPr lang="en-PK" sz="2400" b="1" dirty="0">
              <a:latin typeface="Cambria" panose="02040503050406030204" pitchFamily="18" charset="0"/>
            </a:endParaRPr>
          </a:p>
        </p:txBody>
      </p:sp>
    </p:spTree>
    <p:extLst>
      <p:ext uri="{BB962C8B-B14F-4D97-AF65-F5344CB8AC3E}">
        <p14:creationId xmlns:p14="http://schemas.microsoft.com/office/powerpoint/2010/main" val="3013816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422186-FBA4-EB48-A993-82FF8C667779}"/>
              </a:ext>
            </a:extLst>
          </p:cNvPr>
          <p:cNvSpPr txBox="1"/>
          <p:nvPr/>
        </p:nvSpPr>
        <p:spPr>
          <a:xfrm>
            <a:off x="2354830" y="153970"/>
            <a:ext cx="6622903" cy="461665"/>
          </a:xfrm>
          <a:prstGeom prst="rect">
            <a:avLst/>
          </a:prstGeom>
          <a:noFill/>
        </p:spPr>
        <p:txBody>
          <a:bodyPr wrap="none" rtlCol="0">
            <a:spAutoFit/>
          </a:bodyPr>
          <a:lstStyle/>
          <a:p>
            <a:r>
              <a:rPr lang="en-PK" sz="2400" b="1" dirty="0">
                <a:latin typeface="Cambria" panose="02040503050406030204" pitchFamily="18" charset="0"/>
              </a:rPr>
              <a:t>Advantages / Disadvantages </a:t>
            </a:r>
            <a:r>
              <a:rPr lang="en-GB" sz="2400" b="1" i="0" dirty="0">
                <a:solidFill>
                  <a:srgbClr val="374151"/>
                </a:solidFill>
                <a:effectLst/>
                <a:latin typeface="Cambria" panose="02040503050406030204" pitchFamily="18" charset="0"/>
              </a:rPr>
              <a:t>Matrix Structure </a:t>
            </a:r>
            <a:endParaRPr lang="en-PK" sz="2400" dirty="0">
              <a:latin typeface="Cambria" panose="02040503050406030204" pitchFamily="18" charset="0"/>
            </a:endParaRPr>
          </a:p>
        </p:txBody>
      </p:sp>
      <p:sp>
        <p:nvSpPr>
          <p:cNvPr id="3" name="TextBox 2">
            <a:extLst>
              <a:ext uri="{FF2B5EF4-FFF2-40B4-BE49-F238E27FC236}">
                <a16:creationId xmlns:a16="http://schemas.microsoft.com/office/drawing/2014/main" id="{0F5EB534-6DEF-654D-B9AE-2C38C0A7DAD6}"/>
              </a:ext>
            </a:extLst>
          </p:cNvPr>
          <p:cNvSpPr txBox="1"/>
          <p:nvPr/>
        </p:nvSpPr>
        <p:spPr>
          <a:xfrm>
            <a:off x="0" y="794479"/>
            <a:ext cx="11332564" cy="3693319"/>
          </a:xfrm>
          <a:prstGeom prst="rect">
            <a:avLst/>
          </a:prstGeom>
          <a:noFill/>
        </p:spPr>
        <p:txBody>
          <a:bodyPr wrap="square" rtlCol="0">
            <a:spAutoFit/>
          </a:bodyPr>
          <a:lstStyle/>
          <a:p>
            <a:pPr algn="l"/>
            <a:r>
              <a:rPr lang="en-GB" sz="2400" b="1" i="0" dirty="0">
                <a:solidFill>
                  <a:srgbClr val="374151"/>
                </a:solidFill>
                <a:effectLst/>
                <a:latin typeface="Cambria" panose="02040503050406030204" pitchFamily="18" charset="0"/>
              </a:rPr>
              <a:t>Advantages:</a:t>
            </a:r>
          </a:p>
          <a:p>
            <a:pPr algn="l">
              <a:buFont typeface="+mj-lt"/>
              <a:buAutoNum type="arabicPeriod"/>
            </a:pPr>
            <a:r>
              <a:rPr lang="en-GB" sz="2400" b="1" i="0" dirty="0">
                <a:solidFill>
                  <a:srgbClr val="374151"/>
                </a:solidFill>
                <a:effectLst/>
                <a:latin typeface="Cambria" panose="02040503050406030204" pitchFamily="18" charset="0"/>
              </a:rPr>
              <a:t>Enhanced Collaboration: </a:t>
            </a:r>
            <a:r>
              <a:rPr lang="en-GB" sz="2400" b="0" i="0" dirty="0">
                <a:solidFill>
                  <a:srgbClr val="374151"/>
                </a:solidFill>
                <a:effectLst/>
                <a:latin typeface="Cambria" panose="02040503050406030204" pitchFamily="18" charset="0"/>
              </a:rPr>
              <a:t>The matrix structure promotes cross-functional collaboration and communication, leading to a more integrated and efficient approach to projects and goals.</a:t>
            </a:r>
          </a:p>
          <a:p>
            <a:pPr algn="l">
              <a:buFont typeface="+mj-lt"/>
              <a:buAutoNum type="arabicPeriod"/>
            </a:pPr>
            <a:r>
              <a:rPr lang="en-GB" sz="2400" b="1" i="0" dirty="0">
                <a:solidFill>
                  <a:srgbClr val="374151"/>
                </a:solidFill>
                <a:effectLst/>
                <a:latin typeface="Cambria" panose="02040503050406030204" pitchFamily="18" charset="0"/>
              </a:rPr>
              <a:t>Flexibility: </a:t>
            </a:r>
            <a:r>
              <a:rPr lang="en-GB" sz="2400" b="0" i="0" dirty="0">
                <a:solidFill>
                  <a:srgbClr val="374151"/>
                </a:solidFill>
                <a:effectLst/>
                <a:latin typeface="Cambria" panose="02040503050406030204" pitchFamily="18" charset="0"/>
              </a:rPr>
              <a:t>The matrix structure allows for flexibility and adaptability to changing business environments, as employees can move between projects and functions as needed.</a:t>
            </a:r>
          </a:p>
          <a:p>
            <a:pPr algn="l">
              <a:buFont typeface="+mj-lt"/>
              <a:buAutoNum type="arabicPeriod"/>
            </a:pPr>
            <a:r>
              <a:rPr lang="en-GB" sz="2400" b="1" i="0" dirty="0">
                <a:solidFill>
                  <a:srgbClr val="374151"/>
                </a:solidFill>
                <a:effectLst/>
                <a:latin typeface="Cambria" panose="02040503050406030204" pitchFamily="18" charset="0"/>
              </a:rPr>
              <a:t>Improved Decision-Making: </a:t>
            </a:r>
            <a:r>
              <a:rPr lang="en-GB" sz="2400" b="0" i="0" dirty="0">
                <a:solidFill>
                  <a:srgbClr val="374151"/>
                </a:solidFill>
                <a:effectLst/>
                <a:latin typeface="Cambria" panose="02040503050406030204" pitchFamily="18" charset="0"/>
              </a:rPr>
              <a:t>The matrix structure allows for multiple perspectives and input in decision-making, leading to more informed and effective decisions</a:t>
            </a:r>
          </a:p>
          <a:p>
            <a:endParaRPr lang="en-PK" dirty="0">
              <a:latin typeface="Cambria" panose="02040503050406030204" pitchFamily="18" charset="0"/>
            </a:endParaRPr>
          </a:p>
        </p:txBody>
      </p:sp>
      <p:sp>
        <p:nvSpPr>
          <p:cNvPr id="4" name="TextBox 3">
            <a:extLst>
              <a:ext uri="{FF2B5EF4-FFF2-40B4-BE49-F238E27FC236}">
                <a16:creationId xmlns:a16="http://schemas.microsoft.com/office/drawing/2014/main" id="{1E120708-0DD8-6548-B059-632CFD2D33B8}"/>
              </a:ext>
            </a:extLst>
          </p:cNvPr>
          <p:cNvSpPr txBox="1"/>
          <p:nvPr/>
        </p:nvSpPr>
        <p:spPr>
          <a:xfrm>
            <a:off x="0" y="4257206"/>
            <a:ext cx="11722309" cy="2215991"/>
          </a:xfrm>
          <a:prstGeom prst="rect">
            <a:avLst/>
          </a:prstGeom>
          <a:noFill/>
        </p:spPr>
        <p:txBody>
          <a:bodyPr wrap="square" rtlCol="0">
            <a:spAutoFit/>
          </a:bodyPr>
          <a:lstStyle/>
          <a:p>
            <a:pPr algn="l"/>
            <a:r>
              <a:rPr lang="en-GB" sz="2400" b="1" i="0" dirty="0">
                <a:solidFill>
                  <a:srgbClr val="374151"/>
                </a:solidFill>
                <a:effectLst/>
                <a:latin typeface="Cambria" panose="02040503050406030204" pitchFamily="18" charset="0"/>
              </a:rPr>
              <a:t>Disadvantages:</a:t>
            </a:r>
          </a:p>
          <a:p>
            <a:pPr algn="l">
              <a:buFont typeface="+mj-lt"/>
              <a:buAutoNum type="arabicPeriod"/>
            </a:pPr>
            <a:r>
              <a:rPr lang="en-GB" sz="2400" b="1" i="0" dirty="0">
                <a:solidFill>
                  <a:srgbClr val="374151"/>
                </a:solidFill>
                <a:effectLst/>
                <a:latin typeface="Cambria" panose="02040503050406030204" pitchFamily="18" charset="0"/>
              </a:rPr>
              <a:t>Complex and Confusing: </a:t>
            </a:r>
            <a:r>
              <a:rPr lang="en-GB" sz="2400" b="0" i="0" dirty="0">
                <a:solidFill>
                  <a:srgbClr val="374151"/>
                </a:solidFill>
                <a:effectLst/>
                <a:latin typeface="Cambria" panose="02040503050406030204" pitchFamily="18" charset="0"/>
              </a:rPr>
              <a:t>The matrix structure can be complex and confusing to navigate, with employees having to manage multiple reporting lines and priorities.</a:t>
            </a:r>
          </a:p>
          <a:p>
            <a:pPr algn="l">
              <a:buFont typeface="+mj-lt"/>
              <a:buAutoNum type="arabicPeriod"/>
            </a:pPr>
            <a:r>
              <a:rPr lang="en-GB" sz="2400" b="1" i="0" dirty="0">
                <a:solidFill>
                  <a:srgbClr val="374151"/>
                </a:solidFill>
                <a:effectLst/>
                <a:latin typeface="Cambria" panose="02040503050406030204" pitchFamily="18" charset="0"/>
              </a:rPr>
              <a:t>Conflict and Tension</a:t>
            </a:r>
            <a:r>
              <a:rPr lang="en-GB" sz="2400" b="0" i="0" dirty="0">
                <a:solidFill>
                  <a:srgbClr val="374151"/>
                </a:solidFill>
                <a:effectLst/>
                <a:latin typeface="Cambria" panose="02040503050406030204" pitchFamily="18" charset="0"/>
              </a:rPr>
              <a:t>: The matrix structure can lead to conflict and tension, as employees may have differing priorities and demands from their two reporting lines.</a:t>
            </a:r>
          </a:p>
          <a:p>
            <a:endParaRPr lang="en-PK" dirty="0">
              <a:latin typeface="Cambria" panose="02040503050406030204" pitchFamily="18" charset="0"/>
            </a:endParaRPr>
          </a:p>
        </p:txBody>
      </p:sp>
    </p:spTree>
    <p:extLst>
      <p:ext uri="{BB962C8B-B14F-4D97-AF65-F5344CB8AC3E}">
        <p14:creationId xmlns:p14="http://schemas.microsoft.com/office/powerpoint/2010/main" val="324412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DD5663-7546-9D4A-87BF-B32CAD39CA25}"/>
              </a:ext>
            </a:extLst>
          </p:cNvPr>
          <p:cNvSpPr txBox="1"/>
          <p:nvPr/>
        </p:nvSpPr>
        <p:spPr>
          <a:xfrm>
            <a:off x="242454" y="1449747"/>
            <a:ext cx="11707091" cy="1384995"/>
          </a:xfrm>
          <a:prstGeom prst="rect">
            <a:avLst/>
          </a:prstGeom>
          <a:noFill/>
        </p:spPr>
        <p:txBody>
          <a:bodyPr wrap="square">
            <a:spAutoFit/>
          </a:bodyPr>
          <a:lstStyle/>
          <a:p>
            <a:r>
              <a:rPr lang="en-GB" sz="2400" b="1" i="0" dirty="0">
                <a:solidFill>
                  <a:srgbClr val="374151"/>
                </a:solidFill>
                <a:effectLst/>
                <a:latin typeface="Cambria" panose="02040503050406030204" pitchFamily="18" charset="0"/>
              </a:rPr>
              <a:t>Functional Structure: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In a functional structure, employees are grouped together based on their specific functions, such as finance, marketing, or operations.</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 This structure is typically hierarchical, with each function reporting to a manager or director.</a:t>
            </a:r>
            <a:endParaRPr lang="en-PK" dirty="0">
              <a:latin typeface="Cambria" panose="02040503050406030204" pitchFamily="18" charset="0"/>
            </a:endParaRPr>
          </a:p>
        </p:txBody>
      </p:sp>
      <p:sp>
        <p:nvSpPr>
          <p:cNvPr id="4" name="TextBox 3">
            <a:extLst>
              <a:ext uri="{FF2B5EF4-FFF2-40B4-BE49-F238E27FC236}">
                <a16:creationId xmlns:a16="http://schemas.microsoft.com/office/drawing/2014/main" id="{BC96DF46-F159-8849-BC99-61D5942469C5}"/>
              </a:ext>
            </a:extLst>
          </p:cNvPr>
          <p:cNvSpPr txBox="1"/>
          <p:nvPr/>
        </p:nvSpPr>
        <p:spPr>
          <a:xfrm>
            <a:off x="242454" y="831851"/>
            <a:ext cx="11700191" cy="400110"/>
          </a:xfrm>
          <a:prstGeom prst="rect">
            <a:avLst/>
          </a:prstGeom>
          <a:noFill/>
        </p:spPr>
        <p:txBody>
          <a:bodyPr wrap="none" rtlCol="0">
            <a:spAutoFit/>
          </a:bodyPr>
          <a:lstStyle/>
          <a:p>
            <a:r>
              <a:rPr lang="en-GB" sz="2000" b="1" dirty="0">
                <a:solidFill>
                  <a:srgbClr val="374151"/>
                </a:solidFill>
                <a:latin typeface="Cambria" panose="02040503050406030204" pitchFamily="18" charset="0"/>
              </a:rPr>
              <a:t>F</a:t>
            </a:r>
            <a:r>
              <a:rPr lang="en-GB" sz="2000" b="1" i="0" dirty="0">
                <a:solidFill>
                  <a:srgbClr val="374151"/>
                </a:solidFill>
                <a:effectLst/>
                <a:latin typeface="Cambria" panose="02040503050406030204" pitchFamily="18" charset="0"/>
              </a:rPr>
              <a:t>unctional levels are organizational structures that companies can use to manage their operations</a:t>
            </a:r>
            <a:r>
              <a:rPr lang="en-GB" sz="1800" b="0" i="0" dirty="0">
                <a:solidFill>
                  <a:srgbClr val="374151"/>
                </a:solidFill>
                <a:effectLst/>
                <a:latin typeface="Cambria" panose="02040503050406030204" pitchFamily="18" charset="0"/>
              </a:rPr>
              <a:t>.</a:t>
            </a:r>
            <a:endParaRPr lang="en-PK" dirty="0"/>
          </a:p>
        </p:txBody>
      </p:sp>
      <p:sp>
        <p:nvSpPr>
          <p:cNvPr id="5" name="TextBox 4">
            <a:extLst>
              <a:ext uri="{FF2B5EF4-FFF2-40B4-BE49-F238E27FC236}">
                <a16:creationId xmlns:a16="http://schemas.microsoft.com/office/drawing/2014/main" id="{555439C2-3920-744E-A8D1-CDCC60FEFE4D}"/>
              </a:ext>
            </a:extLst>
          </p:cNvPr>
          <p:cNvSpPr txBox="1"/>
          <p:nvPr/>
        </p:nvSpPr>
        <p:spPr>
          <a:xfrm>
            <a:off x="3936464" y="152400"/>
            <a:ext cx="4074320" cy="584775"/>
          </a:xfrm>
          <a:prstGeom prst="rect">
            <a:avLst/>
          </a:prstGeom>
          <a:noFill/>
        </p:spPr>
        <p:txBody>
          <a:bodyPr wrap="none" rtlCol="0">
            <a:spAutoFit/>
          </a:bodyPr>
          <a:lstStyle/>
          <a:p>
            <a:r>
              <a:rPr lang="en-GB" sz="3200" b="1" dirty="0">
                <a:solidFill>
                  <a:srgbClr val="343541"/>
                </a:solidFill>
                <a:latin typeface="Cambria" panose="02040503050406030204" pitchFamily="18" charset="0"/>
              </a:rPr>
              <a:t>F</a:t>
            </a:r>
            <a:r>
              <a:rPr lang="en-GB" sz="3200" b="1" i="0" dirty="0">
                <a:solidFill>
                  <a:srgbClr val="343541"/>
                </a:solidFill>
                <a:effectLst/>
                <a:latin typeface="Cambria" panose="02040503050406030204" pitchFamily="18" charset="0"/>
              </a:rPr>
              <a:t>unctional Structure</a:t>
            </a:r>
            <a:endParaRPr lang="en-PK" sz="3200" b="1" dirty="0"/>
          </a:p>
        </p:txBody>
      </p:sp>
      <p:sp>
        <p:nvSpPr>
          <p:cNvPr id="8" name="TextBox 7">
            <a:extLst>
              <a:ext uri="{FF2B5EF4-FFF2-40B4-BE49-F238E27FC236}">
                <a16:creationId xmlns:a16="http://schemas.microsoft.com/office/drawing/2014/main" id="{F6D85E57-BD98-5D44-814A-16BA50473B6A}"/>
              </a:ext>
            </a:extLst>
          </p:cNvPr>
          <p:cNvSpPr txBox="1"/>
          <p:nvPr/>
        </p:nvSpPr>
        <p:spPr>
          <a:xfrm>
            <a:off x="242453" y="2991670"/>
            <a:ext cx="11173691" cy="1323439"/>
          </a:xfrm>
          <a:prstGeom prst="rect">
            <a:avLst/>
          </a:prstGeom>
          <a:noFill/>
        </p:spPr>
        <p:txBody>
          <a:bodyPr wrap="square">
            <a:spAutoFit/>
          </a:bodyPr>
          <a:lstStyle/>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The benefits of a functional structure include clear lines of communication, clear job roles and responsibilities, and the ability to focus on specific areas of expertise.</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 However, the structure can also create silos and hinder communication and collaboration between different departments</a:t>
            </a:r>
            <a:endParaRPr lang="en-PK" sz="2000" dirty="0">
              <a:latin typeface="Cambria" panose="02040503050406030204" pitchFamily="18" charset="0"/>
            </a:endParaRPr>
          </a:p>
        </p:txBody>
      </p:sp>
      <p:pic>
        <p:nvPicPr>
          <p:cNvPr id="9" name="Picture 8">
            <a:extLst>
              <a:ext uri="{FF2B5EF4-FFF2-40B4-BE49-F238E27FC236}">
                <a16:creationId xmlns:a16="http://schemas.microsoft.com/office/drawing/2014/main" id="{EDA89675-6A6F-3E44-AF7A-F0ABEA2CC534}"/>
              </a:ext>
            </a:extLst>
          </p:cNvPr>
          <p:cNvPicPr>
            <a:picLocks noChangeAspect="1"/>
          </p:cNvPicPr>
          <p:nvPr/>
        </p:nvPicPr>
        <p:blipFill rotWithShape="1">
          <a:blip r:embed="rId2"/>
          <a:srcRect b="9909"/>
          <a:stretch/>
        </p:blipFill>
        <p:spPr>
          <a:xfrm>
            <a:off x="2656607" y="4264098"/>
            <a:ext cx="7620000" cy="2288309"/>
          </a:xfrm>
          <a:prstGeom prst="rect">
            <a:avLst/>
          </a:prstGeom>
        </p:spPr>
      </p:pic>
    </p:spTree>
    <p:extLst>
      <p:ext uri="{BB962C8B-B14F-4D97-AF65-F5344CB8AC3E}">
        <p14:creationId xmlns:p14="http://schemas.microsoft.com/office/powerpoint/2010/main" val="1359620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6D6D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1A5F91-7FF4-C845-A6AB-71163C8BE256}"/>
              </a:ext>
            </a:extLst>
          </p:cNvPr>
          <p:cNvSpPr txBox="1"/>
          <p:nvPr/>
        </p:nvSpPr>
        <p:spPr>
          <a:xfrm>
            <a:off x="124690" y="701879"/>
            <a:ext cx="12067310" cy="5293757"/>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1.Functional Structure Examples:</a:t>
            </a:r>
          </a:p>
          <a:p>
            <a:pPr marL="342900" indent="-342900" algn="l">
              <a:buFont typeface="Arial" panose="020B0604020202020204" pitchFamily="34" charset="0"/>
              <a:buChar char="•"/>
            </a:pPr>
            <a:r>
              <a:rPr lang="en-GB" sz="2000" b="1" i="0" dirty="0">
                <a:solidFill>
                  <a:srgbClr val="374151"/>
                </a:solidFill>
                <a:effectLst/>
                <a:latin typeface="Cambria" panose="02040503050406030204" pitchFamily="18" charset="0"/>
              </a:rPr>
              <a:t>Ford Motor Company</a:t>
            </a:r>
            <a:r>
              <a:rPr lang="en-GB" sz="2000" b="0" i="0" dirty="0">
                <a:solidFill>
                  <a:srgbClr val="374151"/>
                </a:solidFill>
                <a:effectLst/>
                <a:latin typeface="Cambria" panose="02040503050406030204" pitchFamily="18" charset="0"/>
              </a:rPr>
              <a:t>:</a:t>
            </a:r>
          </a:p>
          <a:p>
            <a:pPr algn="l"/>
            <a:r>
              <a:rPr lang="en-GB" sz="2000" b="0" i="0" dirty="0">
                <a:solidFill>
                  <a:srgbClr val="374151"/>
                </a:solidFill>
                <a:effectLst/>
                <a:latin typeface="Cambria" panose="02040503050406030204" pitchFamily="18" charset="0"/>
              </a:rPr>
              <a:t> Ford's organizational structure is functional, with employees grouped by functions such as marketing, finance, and engineering.</a:t>
            </a:r>
          </a:p>
          <a:p>
            <a:pPr marL="342900" indent="-342900" algn="l">
              <a:buFont typeface="Arial" panose="020B0604020202020204" pitchFamily="34" charset="0"/>
              <a:buChar char="•"/>
            </a:pPr>
            <a:r>
              <a:rPr lang="en-GB" sz="2000" b="1" i="0" dirty="0">
                <a:solidFill>
                  <a:srgbClr val="374151"/>
                </a:solidFill>
                <a:effectLst/>
                <a:latin typeface="Cambria" panose="02040503050406030204" pitchFamily="18" charset="0"/>
              </a:rPr>
              <a:t>Walmart: </a:t>
            </a:r>
          </a:p>
          <a:p>
            <a:pPr algn="l"/>
            <a:r>
              <a:rPr lang="en-GB" sz="2000" b="0" i="0" dirty="0">
                <a:solidFill>
                  <a:srgbClr val="374151"/>
                </a:solidFill>
                <a:effectLst/>
                <a:latin typeface="Cambria" panose="02040503050406030204" pitchFamily="18" charset="0"/>
              </a:rPr>
              <a:t>Walmart uses a functional structure, with employees grouped by departments such as merchandising, operations, and human resources.</a:t>
            </a:r>
          </a:p>
          <a:p>
            <a:pPr marL="342900" indent="-342900" algn="l">
              <a:buFont typeface="Arial" panose="020B0604020202020204" pitchFamily="34" charset="0"/>
              <a:buChar char="•"/>
            </a:pPr>
            <a:r>
              <a:rPr lang="en-GB" sz="2000" b="1" i="0" dirty="0">
                <a:solidFill>
                  <a:srgbClr val="374151"/>
                </a:solidFill>
                <a:effectLst/>
                <a:latin typeface="Cambria" panose="02040503050406030204" pitchFamily="18" charset="0"/>
              </a:rPr>
              <a:t>Manufacturing Company:</a:t>
            </a:r>
          </a:p>
          <a:p>
            <a:pPr algn="l"/>
            <a:r>
              <a:rPr lang="en-GB" sz="2000" b="0" i="0" dirty="0">
                <a:solidFill>
                  <a:srgbClr val="374151"/>
                </a:solidFill>
                <a:effectLst/>
                <a:latin typeface="Cambria" panose="02040503050406030204" pitchFamily="18" charset="0"/>
              </a:rPr>
              <a:t> A manufacturing company might use a functional structure to organize employees into departments based on their areas of expertise, such as production, quality control, engineering, and logistics.</a:t>
            </a:r>
          </a:p>
          <a:p>
            <a:pPr marL="342900" indent="-342900" algn="l">
              <a:buFont typeface="Arial" panose="020B0604020202020204" pitchFamily="34" charset="0"/>
              <a:buChar char="•"/>
            </a:pPr>
            <a:r>
              <a:rPr lang="en-GB" sz="2000" b="1" i="0" dirty="0">
                <a:solidFill>
                  <a:srgbClr val="374151"/>
                </a:solidFill>
                <a:effectLst/>
                <a:latin typeface="Cambria" panose="02040503050406030204" pitchFamily="18" charset="0"/>
              </a:rPr>
              <a:t>Law Firm:</a:t>
            </a:r>
          </a:p>
          <a:p>
            <a:pPr algn="l"/>
            <a:r>
              <a:rPr lang="en-GB" sz="2000" b="0" i="0" dirty="0">
                <a:solidFill>
                  <a:srgbClr val="374151"/>
                </a:solidFill>
                <a:effectLst/>
                <a:latin typeface="Cambria" panose="02040503050406030204" pitchFamily="18" charset="0"/>
              </a:rPr>
              <a:t> A law firm might use a functional structure to group lawyers and support staff into departments based on their areas of expertise, such as litigation, corporate law, tax law, and administrative support.</a:t>
            </a:r>
          </a:p>
          <a:p>
            <a:pPr marL="342900" indent="-342900" algn="l">
              <a:buFont typeface="Arial" panose="020B0604020202020204" pitchFamily="34" charset="0"/>
              <a:buChar char="•"/>
            </a:pPr>
            <a:r>
              <a:rPr lang="en-GB" sz="2000" b="1" i="0" dirty="0">
                <a:solidFill>
                  <a:srgbClr val="374151"/>
                </a:solidFill>
                <a:effectLst/>
                <a:latin typeface="Cambria" panose="02040503050406030204" pitchFamily="18" charset="0"/>
              </a:rPr>
              <a:t>Hospital</a:t>
            </a:r>
            <a:r>
              <a:rPr lang="en-GB" sz="2000" b="0" i="0" dirty="0">
                <a:solidFill>
                  <a:srgbClr val="374151"/>
                </a:solidFill>
                <a:effectLst/>
                <a:latin typeface="Cambria" panose="02040503050406030204" pitchFamily="18" charset="0"/>
              </a:rPr>
              <a:t>:</a:t>
            </a:r>
          </a:p>
          <a:p>
            <a:pPr algn="l"/>
            <a:r>
              <a:rPr lang="en-GB" sz="2000" b="0" i="0" dirty="0">
                <a:solidFill>
                  <a:srgbClr val="374151"/>
                </a:solidFill>
                <a:effectLst/>
                <a:latin typeface="Cambria" panose="02040503050406030204" pitchFamily="18" charset="0"/>
              </a:rPr>
              <a:t> A hospital might use a functional structure to organize employees into departments based on their areas of expertise, such as nursing, surgery, radiology, and administration.</a:t>
            </a:r>
          </a:p>
          <a:p>
            <a:pPr algn="l"/>
            <a:endParaRPr lang="en-GB" sz="1800" b="0" i="0" dirty="0">
              <a:solidFill>
                <a:srgbClr val="374151"/>
              </a:solidFill>
              <a:effectLst/>
              <a:latin typeface="Cambria" panose="02040503050406030204" pitchFamily="18" charset="0"/>
            </a:endParaRPr>
          </a:p>
        </p:txBody>
      </p:sp>
      <p:sp>
        <p:nvSpPr>
          <p:cNvPr id="5" name="TextBox 4">
            <a:extLst>
              <a:ext uri="{FF2B5EF4-FFF2-40B4-BE49-F238E27FC236}">
                <a16:creationId xmlns:a16="http://schemas.microsoft.com/office/drawing/2014/main" id="{6E5E9D47-EACF-F040-B7F5-16282FA2CCD3}"/>
              </a:ext>
            </a:extLst>
          </p:cNvPr>
          <p:cNvSpPr txBox="1"/>
          <p:nvPr/>
        </p:nvSpPr>
        <p:spPr>
          <a:xfrm>
            <a:off x="3366654" y="0"/>
            <a:ext cx="6096000" cy="584775"/>
          </a:xfrm>
          <a:prstGeom prst="rect">
            <a:avLst/>
          </a:prstGeom>
          <a:noFill/>
        </p:spPr>
        <p:txBody>
          <a:bodyPr wrap="square">
            <a:spAutoFit/>
          </a:bodyPr>
          <a:lstStyle/>
          <a:p>
            <a:r>
              <a:rPr lang="en-GB" sz="3200" b="1" i="0" dirty="0">
                <a:solidFill>
                  <a:srgbClr val="374151"/>
                </a:solidFill>
                <a:effectLst/>
                <a:latin typeface="Cambria" panose="02040503050406030204" pitchFamily="18" charset="0"/>
              </a:rPr>
              <a:t>Functional Structure Examples</a:t>
            </a:r>
            <a:endParaRPr lang="en-PK" sz="3200" dirty="0"/>
          </a:p>
        </p:txBody>
      </p:sp>
    </p:spTree>
    <p:extLst>
      <p:ext uri="{BB962C8B-B14F-4D97-AF65-F5344CB8AC3E}">
        <p14:creationId xmlns:p14="http://schemas.microsoft.com/office/powerpoint/2010/main" val="857578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6D6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422186-FBA4-EB48-A993-82FF8C667779}"/>
              </a:ext>
            </a:extLst>
          </p:cNvPr>
          <p:cNvSpPr txBox="1"/>
          <p:nvPr/>
        </p:nvSpPr>
        <p:spPr>
          <a:xfrm>
            <a:off x="2338466" y="164891"/>
            <a:ext cx="7193892" cy="461665"/>
          </a:xfrm>
          <a:prstGeom prst="rect">
            <a:avLst/>
          </a:prstGeom>
          <a:noFill/>
        </p:spPr>
        <p:txBody>
          <a:bodyPr wrap="none" rtlCol="0">
            <a:spAutoFit/>
          </a:bodyPr>
          <a:lstStyle/>
          <a:p>
            <a:r>
              <a:rPr lang="en-PK" sz="2400" b="1" dirty="0">
                <a:latin typeface="Cambria" panose="02040503050406030204" pitchFamily="18" charset="0"/>
              </a:rPr>
              <a:t>Advantages / Disadvantages </a:t>
            </a:r>
            <a:r>
              <a:rPr lang="en-GB" sz="2400" b="1" i="0" dirty="0">
                <a:solidFill>
                  <a:srgbClr val="374151"/>
                </a:solidFill>
                <a:effectLst/>
                <a:latin typeface="Cambria" panose="02040503050406030204" pitchFamily="18" charset="0"/>
              </a:rPr>
              <a:t>Functional Structure </a:t>
            </a:r>
            <a:endParaRPr lang="en-PK" sz="2400" dirty="0"/>
          </a:p>
        </p:txBody>
      </p:sp>
      <p:sp>
        <p:nvSpPr>
          <p:cNvPr id="3" name="TextBox 2">
            <a:extLst>
              <a:ext uri="{FF2B5EF4-FFF2-40B4-BE49-F238E27FC236}">
                <a16:creationId xmlns:a16="http://schemas.microsoft.com/office/drawing/2014/main" id="{D7583ED5-18D7-984D-9670-90A9C613FBF6}"/>
              </a:ext>
            </a:extLst>
          </p:cNvPr>
          <p:cNvSpPr txBox="1"/>
          <p:nvPr/>
        </p:nvSpPr>
        <p:spPr>
          <a:xfrm>
            <a:off x="126723" y="779489"/>
            <a:ext cx="11617377" cy="3693319"/>
          </a:xfrm>
          <a:prstGeom prst="rect">
            <a:avLst/>
          </a:prstGeom>
          <a:noFill/>
        </p:spPr>
        <p:txBody>
          <a:bodyPr wrap="square" rtlCol="0">
            <a:spAutoFit/>
          </a:bodyPr>
          <a:lstStyle/>
          <a:p>
            <a:pPr algn="l"/>
            <a:r>
              <a:rPr lang="en-GB" sz="2400" b="1" i="0" dirty="0">
                <a:solidFill>
                  <a:srgbClr val="374151"/>
                </a:solidFill>
                <a:effectLst/>
                <a:latin typeface="Cambria" panose="02040503050406030204" pitchFamily="18" charset="0"/>
              </a:rPr>
              <a:t>Advantages:</a:t>
            </a:r>
          </a:p>
          <a:p>
            <a:pPr algn="l">
              <a:buFont typeface="+mj-lt"/>
              <a:buAutoNum type="arabicPeriod"/>
            </a:pPr>
            <a:r>
              <a:rPr lang="en-GB" sz="2400" b="1" i="0" dirty="0">
                <a:solidFill>
                  <a:srgbClr val="374151"/>
                </a:solidFill>
                <a:effectLst/>
                <a:latin typeface="Cambria" panose="02040503050406030204" pitchFamily="18" charset="0"/>
              </a:rPr>
              <a:t>Clear Roles and Responsibilities: </a:t>
            </a:r>
            <a:r>
              <a:rPr lang="en-GB" sz="2400" b="0" i="0" dirty="0">
                <a:solidFill>
                  <a:srgbClr val="374151"/>
                </a:solidFill>
                <a:effectLst/>
                <a:latin typeface="Cambria" panose="02040503050406030204" pitchFamily="18" charset="0"/>
              </a:rPr>
              <a:t>The functional structure provides clear roles and responsibilities for each employee, leading to greater efficiency and accountability.</a:t>
            </a:r>
          </a:p>
          <a:p>
            <a:pPr algn="l">
              <a:buFont typeface="+mj-lt"/>
              <a:buAutoNum type="arabicPeriod"/>
            </a:pPr>
            <a:r>
              <a:rPr lang="en-GB" sz="2400" b="1" i="0" dirty="0">
                <a:solidFill>
                  <a:srgbClr val="374151"/>
                </a:solidFill>
                <a:effectLst/>
                <a:latin typeface="Cambria" panose="02040503050406030204" pitchFamily="18" charset="0"/>
              </a:rPr>
              <a:t>Expertise and Specialization: </a:t>
            </a:r>
            <a:r>
              <a:rPr lang="en-GB" sz="2400" b="0" i="0" dirty="0">
                <a:solidFill>
                  <a:srgbClr val="374151"/>
                </a:solidFill>
                <a:effectLst/>
                <a:latin typeface="Cambria" panose="02040503050406030204" pitchFamily="18" charset="0"/>
              </a:rPr>
              <a:t>The functional structure allows employees to develop expertise and specialization in their specific area of the organization, leading to higher-quality work and outcomes.</a:t>
            </a:r>
          </a:p>
          <a:p>
            <a:pPr algn="l">
              <a:buFont typeface="+mj-lt"/>
              <a:buAutoNum type="arabicPeriod"/>
            </a:pPr>
            <a:r>
              <a:rPr lang="en-GB" sz="2400" b="1" i="0" dirty="0">
                <a:solidFill>
                  <a:srgbClr val="374151"/>
                </a:solidFill>
                <a:effectLst/>
                <a:latin typeface="Cambria" panose="02040503050406030204" pitchFamily="18" charset="0"/>
              </a:rPr>
              <a:t>Clear Career Path: </a:t>
            </a:r>
            <a:r>
              <a:rPr lang="en-GB" sz="2400" b="0" i="0" dirty="0">
                <a:solidFill>
                  <a:srgbClr val="374151"/>
                </a:solidFill>
                <a:effectLst/>
                <a:latin typeface="Cambria" panose="02040503050406030204" pitchFamily="18" charset="0"/>
              </a:rPr>
              <a:t>The functional structure provides a clear career path for employees within their specific function, leading to greater job satisfaction and retention.</a:t>
            </a:r>
          </a:p>
          <a:p>
            <a:endParaRPr lang="en-PK" dirty="0"/>
          </a:p>
        </p:txBody>
      </p:sp>
      <p:sp>
        <p:nvSpPr>
          <p:cNvPr id="4" name="TextBox 3">
            <a:extLst>
              <a:ext uri="{FF2B5EF4-FFF2-40B4-BE49-F238E27FC236}">
                <a16:creationId xmlns:a16="http://schemas.microsoft.com/office/drawing/2014/main" id="{59FDDDFD-FC33-524A-B8AA-0BBCEE7FA7E7}"/>
              </a:ext>
            </a:extLst>
          </p:cNvPr>
          <p:cNvSpPr txBox="1"/>
          <p:nvPr/>
        </p:nvSpPr>
        <p:spPr>
          <a:xfrm>
            <a:off x="126723" y="4167265"/>
            <a:ext cx="11490654" cy="2954655"/>
          </a:xfrm>
          <a:prstGeom prst="rect">
            <a:avLst/>
          </a:prstGeom>
          <a:noFill/>
        </p:spPr>
        <p:txBody>
          <a:bodyPr wrap="square" rtlCol="0">
            <a:spAutoFit/>
          </a:bodyPr>
          <a:lstStyle/>
          <a:p>
            <a:pPr algn="l"/>
            <a:r>
              <a:rPr lang="en-GB" sz="2400" b="1" i="0" dirty="0">
                <a:solidFill>
                  <a:srgbClr val="374151"/>
                </a:solidFill>
                <a:effectLst/>
                <a:latin typeface="Cambria" panose="02040503050406030204" pitchFamily="18" charset="0"/>
              </a:rPr>
              <a:t>Disadvantages:</a:t>
            </a:r>
          </a:p>
          <a:p>
            <a:pPr algn="l">
              <a:buFont typeface="+mj-lt"/>
              <a:buAutoNum type="arabicPeriod"/>
            </a:pPr>
            <a:r>
              <a:rPr lang="en-GB" sz="2400" b="1" i="0" dirty="0">
                <a:solidFill>
                  <a:srgbClr val="374151"/>
                </a:solidFill>
                <a:effectLst/>
                <a:latin typeface="Cambria" panose="02040503050406030204" pitchFamily="18" charset="0"/>
              </a:rPr>
              <a:t>Silos and Communication Barriers: </a:t>
            </a:r>
            <a:r>
              <a:rPr lang="en-GB" sz="2400" b="0" i="0" dirty="0">
                <a:solidFill>
                  <a:srgbClr val="374151"/>
                </a:solidFill>
                <a:effectLst/>
                <a:latin typeface="Cambria" panose="02040503050406030204" pitchFamily="18" charset="0"/>
              </a:rPr>
              <a:t>The functional structure can lead to silos and communication barriers between functions, hindering collaboration and innovation.</a:t>
            </a:r>
          </a:p>
          <a:p>
            <a:pPr algn="l"/>
            <a:endParaRPr lang="en-GB" sz="2400" b="0" i="0" dirty="0">
              <a:solidFill>
                <a:srgbClr val="374151"/>
              </a:solidFill>
              <a:effectLst/>
              <a:latin typeface="Cambria" panose="02040503050406030204" pitchFamily="18" charset="0"/>
            </a:endParaRPr>
          </a:p>
          <a:p>
            <a:pPr algn="l"/>
            <a:r>
              <a:rPr lang="en-GB" sz="2400" b="1" i="0" dirty="0">
                <a:solidFill>
                  <a:srgbClr val="374151"/>
                </a:solidFill>
                <a:effectLst/>
                <a:latin typeface="Cambria" panose="02040503050406030204" pitchFamily="18" charset="0"/>
              </a:rPr>
              <a:t>2.Limited Flexibility: </a:t>
            </a:r>
            <a:r>
              <a:rPr lang="en-GB" sz="2400" b="0" i="0" dirty="0">
                <a:solidFill>
                  <a:srgbClr val="374151"/>
                </a:solidFill>
                <a:effectLst/>
                <a:latin typeface="Cambria" panose="02040503050406030204" pitchFamily="18" charset="0"/>
              </a:rPr>
              <a:t>The functional structure can limit flexibility and adaptability to changing business environments, as employees may be less likely to move between functions.</a:t>
            </a:r>
          </a:p>
          <a:p>
            <a:endParaRPr lang="en-PK" dirty="0">
              <a:latin typeface="Cambria" panose="02040503050406030204" pitchFamily="18" charset="0"/>
            </a:endParaRPr>
          </a:p>
        </p:txBody>
      </p:sp>
    </p:spTree>
    <p:extLst>
      <p:ext uri="{BB962C8B-B14F-4D97-AF65-F5344CB8AC3E}">
        <p14:creationId xmlns:p14="http://schemas.microsoft.com/office/powerpoint/2010/main" val="32817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3F78D6-08FC-814B-8F7B-8DCF14487E2B}"/>
              </a:ext>
            </a:extLst>
          </p:cNvPr>
          <p:cNvPicPr>
            <a:picLocks noChangeAspect="1"/>
          </p:cNvPicPr>
          <p:nvPr/>
        </p:nvPicPr>
        <p:blipFill>
          <a:blip r:embed="rId2"/>
          <a:stretch>
            <a:fillRect/>
          </a:stretch>
        </p:blipFill>
        <p:spPr>
          <a:xfrm>
            <a:off x="2567709" y="1771073"/>
            <a:ext cx="2274455" cy="2274455"/>
          </a:xfrm>
          <a:prstGeom prst="rect">
            <a:avLst/>
          </a:prstGeom>
        </p:spPr>
      </p:pic>
      <p:sp>
        <p:nvSpPr>
          <p:cNvPr id="3" name="TextBox 2">
            <a:extLst>
              <a:ext uri="{FF2B5EF4-FFF2-40B4-BE49-F238E27FC236}">
                <a16:creationId xmlns:a16="http://schemas.microsoft.com/office/drawing/2014/main" id="{464578EA-5649-7F41-9176-814AD8EC604A}"/>
              </a:ext>
            </a:extLst>
          </p:cNvPr>
          <p:cNvSpPr txBox="1"/>
          <p:nvPr/>
        </p:nvSpPr>
        <p:spPr>
          <a:xfrm>
            <a:off x="1808801" y="3841442"/>
            <a:ext cx="4476173" cy="1107996"/>
          </a:xfrm>
          <a:prstGeom prst="rect">
            <a:avLst/>
          </a:prstGeom>
          <a:noFill/>
        </p:spPr>
        <p:txBody>
          <a:bodyPr wrap="square" rtlCol="0">
            <a:spAutoFit/>
          </a:bodyPr>
          <a:lstStyle/>
          <a:p>
            <a:r>
              <a:rPr lang="en-GB" sz="2400" b="1" i="1" dirty="0">
                <a:effectLst/>
                <a:latin typeface="Cambria" panose="02040503050406030204" pitchFamily="18" charset="0"/>
              </a:rPr>
              <a:t>1.The various functions within an organisation </a:t>
            </a:r>
            <a:endParaRPr lang="en-GB" sz="2400" b="1" dirty="0">
              <a:latin typeface="Cambria" panose="02040503050406030204" pitchFamily="18" charset="0"/>
            </a:endParaRPr>
          </a:p>
          <a:p>
            <a:endParaRPr lang="en-PK" dirty="0"/>
          </a:p>
        </p:txBody>
      </p:sp>
      <p:pic>
        <p:nvPicPr>
          <p:cNvPr id="6" name="Picture 5">
            <a:extLst>
              <a:ext uri="{FF2B5EF4-FFF2-40B4-BE49-F238E27FC236}">
                <a16:creationId xmlns:a16="http://schemas.microsoft.com/office/drawing/2014/main" id="{6F0B4289-C0D4-A240-8FB1-23909F998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63" b="96374" l="1585" r="97439">
                        <a14:foregroundMark x1="50854" y1="14365" x2="50854" y2="14365"/>
                        <a14:foregroundMark x1="50854" y1="14365" x2="47610" y2="16473"/>
                        <a14:foregroundMark x1="43293" y1="26220" x2="56341" y2="29149"/>
                        <a14:foregroundMark x1="56341" y1="29149" x2="56220" y2="27894"/>
                        <a14:foregroundMark x1="75112" y1="55698" x2="76098" y2="57322"/>
                        <a14:foregroundMark x1="68049" y1="44073" x2="72880" y2="52026"/>
                        <a14:foregroundMark x1="76098" y1="57322" x2="76341" y2="58159"/>
                        <a14:foregroundMark x1="87317" y1="77545" x2="89916" y2="87763"/>
                        <a14:foregroundMark x1="91220" y1="92887" x2="93293" y2="96374"/>
                        <a14:foregroundMark x1="74146" y1="85495" x2="74146" y2="85495"/>
                        <a14:foregroundMark x1="50366" y1="93584" x2="50366" y2="93584"/>
                        <a14:foregroundMark x1="49146" y1="80195" x2="49146" y2="80195"/>
                        <a14:foregroundMark x1="29878" y1="81590" x2="29878" y2="81590"/>
                        <a14:foregroundMark x1="9756" y1="81590" x2="9756" y2="81590"/>
                        <a14:foregroundMark x1="16098" y1="94700" x2="16098" y2="94700"/>
                        <a14:foregroundMark x1="5854" y1="91074" x2="5854" y2="91074"/>
                        <a14:foregroundMark x1="2683" y1="93584" x2="1829" y2="95537"/>
                        <a14:foregroundMark x1="22439" y1="60251" x2="22439" y2="60251"/>
                        <a14:foregroundMark x1="29146" y1="48257" x2="29146" y2="48257"/>
                        <a14:foregroundMark x1="48780" y1="47699" x2="48780" y2="47699"/>
                        <a14:foregroundMark x1="88902" y1="90656" x2="88902" y2="90656"/>
                        <a14:foregroundMark x1="89512" y1="90516" x2="89512" y2="90516"/>
                        <a14:foregroundMark x1="89390" y1="90098" x2="89390" y2="90098"/>
                        <a14:foregroundMark x1="89390" y1="90656" x2="89390" y2="90656"/>
                        <a14:foregroundMark x1="89390" y1="90656" x2="89390" y2="90656"/>
                        <a14:foregroundMark x1="89390" y1="90656" x2="89268" y2="90098"/>
                        <a14:foregroundMark x1="89268" y1="89958" x2="89756" y2="90377"/>
                        <a14:foregroundMark x1="96829" y1="91632" x2="96829" y2="91632"/>
                        <a14:foregroundMark x1="96829" y1="91632" x2="97439" y2="94700"/>
                        <a14:foregroundMark x1="89634" y1="91771" x2="89390" y2="90237"/>
                        <a14:backgroundMark x1="44512" y1="17434" x2="45366" y2="17573"/>
                        <a14:backgroundMark x1="45610" y1="17434" x2="46341" y2="18410"/>
                        <a14:backgroundMark x1="72073" y1="53975" x2="73293" y2="53138"/>
                        <a14:backgroundMark x1="74756" y1="55927" x2="73293" y2="52999"/>
                        <a14:backgroundMark x1="73902" y1="54114" x2="73659" y2="54393"/>
                        <a14:backgroundMark x1="89878" y1="87866" x2="90610" y2="87029"/>
                        <a14:backgroundMark x1="89735" y1="92111" x2="90000" y2="94282"/>
                        <a14:backgroundMark x1="89557" y1="90656" x2="89587" y2="90904"/>
                        <a14:backgroundMark x1="89268" y1="88285" x2="89449" y2="89766"/>
                      </a14:backgroundRemoval>
                    </a14:imgEffect>
                  </a14:imgLayer>
                </a14:imgProps>
              </a:ext>
            </a:extLst>
          </a:blip>
          <a:stretch>
            <a:fillRect/>
          </a:stretch>
        </p:blipFill>
        <p:spPr>
          <a:xfrm>
            <a:off x="8107999" y="1913593"/>
            <a:ext cx="2275200" cy="1989413"/>
          </a:xfrm>
          <a:prstGeom prst="rect">
            <a:avLst/>
          </a:prstGeom>
        </p:spPr>
      </p:pic>
      <p:sp>
        <p:nvSpPr>
          <p:cNvPr id="7" name="TextBox 6">
            <a:extLst>
              <a:ext uri="{FF2B5EF4-FFF2-40B4-BE49-F238E27FC236}">
                <a16:creationId xmlns:a16="http://schemas.microsoft.com/office/drawing/2014/main" id="{B67E3298-AA2C-6E4B-B9B4-48773FE2EC14}"/>
              </a:ext>
            </a:extLst>
          </p:cNvPr>
          <p:cNvSpPr txBox="1"/>
          <p:nvPr/>
        </p:nvSpPr>
        <p:spPr>
          <a:xfrm>
            <a:off x="7349838" y="3841442"/>
            <a:ext cx="3949864" cy="769441"/>
          </a:xfrm>
          <a:prstGeom prst="rect">
            <a:avLst/>
          </a:prstGeom>
          <a:noFill/>
        </p:spPr>
        <p:txBody>
          <a:bodyPr wrap="none" rtlCol="0">
            <a:spAutoFit/>
          </a:bodyPr>
          <a:lstStyle/>
          <a:p>
            <a:r>
              <a:rPr lang="en-GB" sz="2400" b="1" i="1" dirty="0">
                <a:effectLst/>
                <a:latin typeface="Cambria" panose="02040503050406030204" pitchFamily="18" charset="0"/>
              </a:rPr>
              <a:t>2.Organisational structure </a:t>
            </a:r>
            <a:endParaRPr lang="en-GB" sz="2400" b="1" dirty="0">
              <a:latin typeface="Cambria" panose="02040503050406030204" pitchFamily="18" charset="0"/>
            </a:endParaRPr>
          </a:p>
          <a:p>
            <a:endParaRPr lang="en-PK" sz="2000" b="1" dirty="0">
              <a:latin typeface="Cambria" panose="02040503050406030204" pitchFamily="18" charset="0"/>
            </a:endParaRPr>
          </a:p>
        </p:txBody>
      </p:sp>
      <p:sp>
        <p:nvSpPr>
          <p:cNvPr id="4" name="TextBox 3">
            <a:extLst>
              <a:ext uri="{FF2B5EF4-FFF2-40B4-BE49-F238E27FC236}">
                <a16:creationId xmlns:a16="http://schemas.microsoft.com/office/drawing/2014/main" id="{47AAD986-0E29-4F4E-AA98-34EB7E5F7134}"/>
              </a:ext>
            </a:extLst>
          </p:cNvPr>
          <p:cNvSpPr txBox="1"/>
          <p:nvPr/>
        </p:nvSpPr>
        <p:spPr>
          <a:xfrm>
            <a:off x="4781101" y="1045829"/>
            <a:ext cx="3007746" cy="584775"/>
          </a:xfrm>
          <a:prstGeom prst="rect">
            <a:avLst/>
          </a:prstGeom>
          <a:noFill/>
        </p:spPr>
        <p:txBody>
          <a:bodyPr wrap="none" rtlCol="0">
            <a:spAutoFit/>
          </a:bodyPr>
          <a:lstStyle/>
          <a:p>
            <a:r>
              <a:rPr lang="en-PK" sz="3200" b="1" dirty="0">
                <a:latin typeface="Cambria" panose="02040503050406030204" pitchFamily="18" charset="0"/>
              </a:rPr>
              <a:t>KEY LEARNING</a:t>
            </a:r>
          </a:p>
        </p:txBody>
      </p:sp>
    </p:spTree>
    <p:extLst>
      <p:ext uri="{BB962C8B-B14F-4D97-AF65-F5344CB8AC3E}">
        <p14:creationId xmlns:p14="http://schemas.microsoft.com/office/powerpoint/2010/main" val="1100588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44F568-2D2A-4A12-B916-F676EE51F4C3}"/>
              </a:ext>
            </a:extLst>
          </p:cNvPr>
          <p:cNvSpPr/>
          <p:nvPr/>
        </p:nvSpPr>
        <p:spPr>
          <a:xfrm>
            <a:off x="617588" y="0"/>
            <a:ext cx="3134016" cy="6858000"/>
          </a:xfrm>
          <a:prstGeom prst="rect">
            <a:avLst/>
          </a:prstGeom>
          <a:gradFill flip="none" rotWithShape="1">
            <a:gsLst>
              <a:gs pos="66000">
                <a:schemeClr val="accent3"/>
              </a:gs>
              <a:gs pos="33000">
                <a:schemeClr val="accent2"/>
              </a:gs>
              <a:gs pos="0">
                <a:schemeClr val="accent1"/>
              </a:gs>
              <a:gs pos="96000">
                <a:schemeClr val="accent4"/>
              </a:gs>
            </a:gsLst>
            <a:lin ang="54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7" name="TextBox 6">
            <a:extLst>
              <a:ext uri="{FF2B5EF4-FFF2-40B4-BE49-F238E27FC236}">
                <a16:creationId xmlns:a16="http://schemas.microsoft.com/office/drawing/2014/main" id="{CDAD56D2-9D14-0641-A8D6-2B2D8D5B1BFE}"/>
              </a:ext>
            </a:extLst>
          </p:cNvPr>
          <p:cNvSpPr txBox="1"/>
          <p:nvPr/>
        </p:nvSpPr>
        <p:spPr>
          <a:xfrm>
            <a:off x="4307851" y="120626"/>
            <a:ext cx="6773906" cy="523220"/>
          </a:xfrm>
          <a:prstGeom prst="rect">
            <a:avLst/>
          </a:prstGeom>
          <a:noFill/>
        </p:spPr>
        <p:txBody>
          <a:bodyPr wrap="none" rtlCol="0">
            <a:spAutoFit/>
          </a:bodyPr>
          <a:lstStyle/>
          <a:p>
            <a:r>
              <a:rPr lang="en-GB" sz="2800" b="1" i="0" dirty="0">
                <a:solidFill>
                  <a:srgbClr val="343541"/>
                </a:solidFill>
                <a:effectLst/>
                <a:latin typeface="Cambria" panose="02040503050406030204" pitchFamily="18" charset="0"/>
              </a:rPr>
              <a:t> Complexities in Organisation structures</a:t>
            </a:r>
            <a:endParaRPr lang="en-PK" sz="2800" b="1" dirty="0">
              <a:latin typeface="Cambria" panose="02040503050406030204" pitchFamily="18" charset="0"/>
            </a:endParaRPr>
          </a:p>
        </p:txBody>
      </p:sp>
      <p:sp>
        <p:nvSpPr>
          <p:cNvPr id="22" name="TextBox 21">
            <a:extLst>
              <a:ext uri="{FF2B5EF4-FFF2-40B4-BE49-F238E27FC236}">
                <a16:creationId xmlns:a16="http://schemas.microsoft.com/office/drawing/2014/main" id="{0AFAB11E-44B7-B147-9B97-8732A6FAF6D0}"/>
              </a:ext>
            </a:extLst>
          </p:cNvPr>
          <p:cNvSpPr txBox="1"/>
          <p:nvPr/>
        </p:nvSpPr>
        <p:spPr>
          <a:xfrm>
            <a:off x="3751605" y="826135"/>
            <a:ext cx="8440395" cy="5262979"/>
          </a:xfrm>
          <a:prstGeom prst="rect">
            <a:avLst/>
          </a:prstGeom>
          <a:noFill/>
        </p:spPr>
        <p:txBody>
          <a:bodyPr wrap="square">
            <a:spAutoFit/>
          </a:bodyPr>
          <a:lstStyle/>
          <a:p>
            <a:pPr algn="l">
              <a:buFont typeface="+mj-lt"/>
              <a:buAutoNum type="arabicPeriod"/>
            </a:pPr>
            <a:r>
              <a:rPr lang="en-GB" sz="2400" b="1" i="0" dirty="0">
                <a:solidFill>
                  <a:srgbClr val="374151"/>
                </a:solidFill>
                <a:effectLst/>
                <a:latin typeface="Cambria" panose="02040503050406030204" pitchFamily="18" charset="0"/>
              </a:rPr>
              <a:t>Communication:</a:t>
            </a:r>
          </a:p>
          <a:p>
            <a:pPr algn="l"/>
            <a:r>
              <a:rPr lang="en-GB" sz="2400" b="0" i="0" dirty="0">
                <a:solidFill>
                  <a:srgbClr val="374151"/>
                </a:solidFill>
                <a:effectLst/>
                <a:latin typeface="Cambria" panose="02040503050406030204" pitchFamily="18" charset="0"/>
              </a:rPr>
              <a:t> As organizations grow and become more complex, communication can become more difficult. Communication breakdowns can lead to misunderstandings, mistakes, and inefficiencies.</a:t>
            </a:r>
          </a:p>
          <a:p>
            <a:pPr algn="l"/>
            <a:r>
              <a:rPr lang="en-GB" sz="2400" b="1" i="0" dirty="0">
                <a:solidFill>
                  <a:srgbClr val="374151"/>
                </a:solidFill>
                <a:effectLst/>
                <a:latin typeface="Cambria" panose="02040503050406030204" pitchFamily="18" charset="0"/>
              </a:rPr>
              <a:t>2.Coordination:</a:t>
            </a:r>
          </a:p>
          <a:p>
            <a:pPr algn="l"/>
            <a:r>
              <a:rPr lang="en-GB" sz="2400" b="0" i="0" dirty="0">
                <a:solidFill>
                  <a:srgbClr val="374151"/>
                </a:solidFill>
                <a:effectLst/>
                <a:latin typeface="Cambria" panose="02040503050406030204" pitchFamily="18" charset="0"/>
              </a:rPr>
              <a:t> Coordinating activities across different departments and teams can also be challenging in complex organizations. This can lead to delays, redundancies, and conflicts.</a:t>
            </a:r>
          </a:p>
          <a:p>
            <a:pPr algn="l"/>
            <a:r>
              <a:rPr lang="en-GB" sz="2400" b="1" i="0" dirty="0">
                <a:solidFill>
                  <a:srgbClr val="374151"/>
                </a:solidFill>
                <a:effectLst/>
                <a:latin typeface="Cambria" panose="02040503050406030204" pitchFamily="18" charset="0"/>
              </a:rPr>
              <a:t>3.Decision-making:</a:t>
            </a:r>
          </a:p>
          <a:p>
            <a:pPr algn="l"/>
            <a:r>
              <a:rPr lang="en-GB" sz="2400" b="0" i="0" dirty="0">
                <a:solidFill>
                  <a:srgbClr val="374151"/>
                </a:solidFill>
                <a:effectLst/>
                <a:latin typeface="Cambria" panose="02040503050406030204" pitchFamily="18" charset="0"/>
              </a:rPr>
              <a:t> Decision-making can become more complex in large organizations with multiple layers of management. Decisions may take longer to make and may be influenced by competing interests and priorities.</a:t>
            </a:r>
          </a:p>
        </p:txBody>
      </p:sp>
    </p:spTree>
    <p:extLst>
      <p:ext uri="{BB962C8B-B14F-4D97-AF65-F5344CB8AC3E}">
        <p14:creationId xmlns:p14="http://schemas.microsoft.com/office/powerpoint/2010/main" val="1487510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3FD6C70-6A48-5145-96C4-71277B74CEDF}"/>
              </a:ext>
            </a:extLst>
          </p:cNvPr>
          <p:cNvSpPr txBox="1"/>
          <p:nvPr/>
        </p:nvSpPr>
        <p:spPr>
          <a:xfrm>
            <a:off x="4601980" y="-149902"/>
            <a:ext cx="2675732" cy="769441"/>
          </a:xfrm>
          <a:prstGeom prst="rect">
            <a:avLst/>
          </a:prstGeom>
          <a:noFill/>
        </p:spPr>
        <p:txBody>
          <a:bodyPr wrap="none" rtlCol="0">
            <a:spAutoFit/>
          </a:bodyPr>
          <a:lstStyle/>
          <a:p>
            <a:r>
              <a:rPr lang="en-PK" sz="4400" b="1" dirty="0">
                <a:latin typeface="Cambria" panose="02040503050406030204" pitchFamily="18" charset="0"/>
              </a:rPr>
              <a:t>Summary</a:t>
            </a:r>
          </a:p>
        </p:txBody>
      </p:sp>
      <p:sp>
        <p:nvSpPr>
          <p:cNvPr id="29" name="TextBox 28">
            <a:extLst>
              <a:ext uri="{FF2B5EF4-FFF2-40B4-BE49-F238E27FC236}">
                <a16:creationId xmlns:a16="http://schemas.microsoft.com/office/drawing/2014/main" id="{742701D0-EB02-BF4F-B016-2AE6C3E39459}"/>
              </a:ext>
            </a:extLst>
          </p:cNvPr>
          <p:cNvSpPr txBox="1"/>
          <p:nvPr/>
        </p:nvSpPr>
        <p:spPr>
          <a:xfrm>
            <a:off x="566500" y="619539"/>
            <a:ext cx="11059000" cy="5324535"/>
          </a:xfrm>
          <a:prstGeom prst="rect">
            <a:avLst/>
          </a:prstGeom>
          <a:noFill/>
        </p:spPr>
        <p:txBody>
          <a:bodyPr wrap="square" rtlCol="0">
            <a:spAutoFit/>
          </a:bodyPr>
          <a:lstStyle/>
          <a:p>
            <a:pPr marL="457200" indent="-457200" algn="l">
              <a:buFont typeface="Arial" panose="020B0604020202020204" pitchFamily="34" charset="0"/>
              <a:buChar char="•"/>
            </a:pPr>
            <a:r>
              <a:rPr lang="en-GB" sz="2800" b="0" i="0" dirty="0">
                <a:solidFill>
                  <a:srgbClr val="374151"/>
                </a:solidFill>
                <a:effectLst/>
                <a:latin typeface="Cambria" panose="02040503050406030204" pitchFamily="18" charset="0"/>
              </a:rPr>
              <a:t>T</a:t>
            </a:r>
            <a:r>
              <a:rPr lang="en-GB" sz="2400" b="0" i="0" dirty="0">
                <a:solidFill>
                  <a:srgbClr val="374151"/>
                </a:solidFill>
                <a:effectLst/>
                <a:latin typeface="Cambria" panose="02040503050406030204" pitchFamily="18" charset="0"/>
              </a:rPr>
              <a:t>he functions within an organization, such as finance, marketing, operations, human resources, and others, are interconnected and interdependent. </a:t>
            </a:r>
          </a:p>
          <a:p>
            <a:pPr marL="457200" indent="-457200" algn="l">
              <a:buFont typeface="Arial" panose="020B0604020202020204" pitchFamily="34" charset="0"/>
              <a:buChar char="•"/>
            </a:pPr>
            <a:r>
              <a:rPr lang="en-GB" sz="2400" b="0" i="0" dirty="0">
                <a:solidFill>
                  <a:srgbClr val="374151"/>
                </a:solidFill>
                <a:effectLst/>
                <a:latin typeface="Cambria" panose="02040503050406030204" pitchFamily="18" charset="0"/>
              </a:rPr>
              <a:t>Each function contributes to the overall success of the organization and works together to achieve its goals. </a:t>
            </a:r>
          </a:p>
          <a:p>
            <a:pPr marL="457200" indent="-457200" algn="l">
              <a:buFont typeface="Arial" panose="020B0604020202020204" pitchFamily="34" charset="0"/>
              <a:buChar char="•"/>
            </a:pPr>
            <a:r>
              <a:rPr lang="en-GB" sz="2400" b="0" i="0" dirty="0">
                <a:solidFill>
                  <a:srgbClr val="374151"/>
                </a:solidFill>
                <a:effectLst/>
                <a:latin typeface="Cambria" panose="02040503050406030204" pitchFamily="18" charset="0"/>
              </a:rPr>
              <a:t>The organizational structure determines how these functions are arranged and how they interact with each other.</a:t>
            </a:r>
          </a:p>
          <a:p>
            <a:pPr marL="342900" indent="-342900" algn="l">
              <a:buFont typeface="Arial" panose="020B0604020202020204" pitchFamily="34" charset="0"/>
              <a:buChar char="•"/>
            </a:pPr>
            <a:r>
              <a:rPr lang="en-GB" sz="2400" b="0" i="0" dirty="0">
                <a:solidFill>
                  <a:srgbClr val="374151"/>
                </a:solidFill>
                <a:effectLst/>
                <a:latin typeface="Cambria" panose="02040503050406030204" pitchFamily="18" charset="0"/>
              </a:rPr>
              <a:t>For example, the finance function manages the financial resources of the organization, including budgeting, accounting, and financial reporting. </a:t>
            </a:r>
          </a:p>
          <a:p>
            <a:pPr marL="342900" indent="-342900" algn="l">
              <a:buFont typeface="Arial" panose="020B0604020202020204" pitchFamily="34" charset="0"/>
              <a:buChar char="•"/>
            </a:pPr>
            <a:r>
              <a:rPr lang="en-GB" sz="2400" b="0" i="0" dirty="0">
                <a:solidFill>
                  <a:srgbClr val="374151"/>
                </a:solidFill>
                <a:effectLst/>
                <a:latin typeface="Cambria" panose="02040503050406030204" pitchFamily="18" charset="0"/>
              </a:rPr>
              <a:t>The marketing function is responsible for promoting the organization's products or services, creating brand awareness, and developing marketing strategies.</a:t>
            </a:r>
          </a:p>
          <a:p>
            <a:pPr marL="342900" indent="-342900" algn="l">
              <a:buFont typeface="Arial" panose="020B0604020202020204" pitchFamily="34" charset="0"/>
              <a:buChar char="•"/>
            </a:pPr>
            <a:r>
              <a:rPr lang="en-GB" sz="2400" b="0" i="0" dirty="0">
                <a:solidFill>
                  <a:srgbClr val="374151"/>
                </a:solidFill>
                <a:effectLst/>
                <a:latin typeface="Cambria" panose="02040503050406030204" pitchFamily="18" charset="0"/>
              </a:rPr>
              <a:t> Organizational structures can become complex and create various challenges. Some of the key complexities include communication breakdowns, coordination challenges, decision-making difficulties, inflexibility, silos, cultural barriers, and employee morale issues.</a:t>
            </a:r>
            <a:endParaRPr lang="en-PK" sz="2000" dirty="0">
              <a:latin typeface="Cambria" panose="02040503050406030204" pitchFamily="18" charset="0"/>
            </a:endParaRPr>
          </a:p>
        </p:txBody>
      </p:sp>
    </p:spTree>
    <p:extLst>
      <p:ext uri="{BB962C8B-B14F-4D97-AF65-F5344CB8AC3E}">
        <p14:creationId xmlns:p14="http://schemas.microsoft.com/office/powerpoint/2010/main" val="1804945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91C40-340A-44BC-A6B3-C3A20A9ED913}"/>
              </a:ext>
            </a:extLst>
          </p:cNvPr>
          <p:cNvSpPr txBox="1"/>
          <p:nvPr/>
        </p:nvSpPr>
        <p:spPr>
          <a:xfrm>
            <a:off x="0" y="2931395"/>
            <a:ext cx="12192000" cy="995209"/>
          </a:xfrm>
          <a:prstGeom prst="rect">
            <a:avLst/>
          </a:prstGeom>
          <a:noFill/>
        </p:spPr>
        <p:txBody>
          <a:bodyPr wrap="square" rtlCol="0" anchor="ctr">
            <a:spAutoFit/>
          </a:bodyPr>
          <a:lstStyle/>
          <a:p>
            <a:pPr algn="ctr"/>
            <a:r>
              <a:rPr lang="en-US" altLang="ko-KR" sz="5867" dirty="0">
                <a:latin typeface="Cambria" panose="02040503050406030204" pitchFamily="18" charset="0"/>
                <a:cs typeface="Arial" pitchFamily="34" charset="0"/>
              </a:rPr>
              <a:t>Thank You</a:t>
            </a:r>
            <a:endParaRPr lang="ko-KR" altLang="en-US" sz="5867" dirty="0">
              <a:latin typeface="Cambria" panose="02040503050406030204" pitchFamily="18" charset="0"/>
              <a:cs typeface="Arial" pitchFamily="34" charset="0"/>
            </a:endParaRPr>
          </a:p>
        </p:txBody>
      </p:sp>
      <p:grpSp>
        <p:nvGrpSpPr>
          <p:cNvPr id="6" name="Group 5">
            <a:extLst>
              <a:ext uri="{FF2B5EF4-FFF2-40B4-BE49-F238E27FC236}">
                <a16:creationId xmlns:a16="http://schemas.microsoft.com/office/drawing/2014/main" id="{9812EDF3-E168-49DC-A49E-27CF29EB42E0}"/>
              </a:ext>
            </a:extLst>
          </p:cNvPr>
          <p:cNvGrpSpPr/>
          <p:nvPr/>
        </p:nvGrpSpPr>
        <p:grpSpPr>
          <a:xfrm>
            <a:off x="3946357" y="5510463"/>
            <a:ext cx="4299285" cy="168443"/>
            <a:chOff x="4379494" y="697832"/>
            <a:chExt cx="2586787" cy="168442"/>
          </a:xfrm>
        </p:grpSpPr>
        <p:sp>
          <p:nvSpPr>
            <p:cNvPr id="7" name="Rectangle 6">
              <a:extLst>
                <a:ext uri="{FF2B5EF4-FFF2-40B4-BE49-F238E27FC236}">
                  <a16:creationId xmlns:a16="http://schemas.microsoft.com/office/drawing/2014/main" id="{3F767531-894C-425E-9CA6-D4172F89F94B}"/>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A9E3A134-D099-4FAD-9FBB-4D1F0922B3B4}"/>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a:extLst>
                <a:ext uri="{FF2B5EF4-FFF2-40B4-BE49-F238E27FC236}">
                  <a16:creationId xmlns:a16="http://schemas.microsoft.com/office/drawing/2014/main" id="{83967F72-C6EE-48D5-AD69-A4980E6C5C0A}"/>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a:extLst>
                <a:ext uri="{FF2B5EF4-FFF2-40B4-BE49-F238E27FC236}">
                  <a16:creationId xmlns:a16="http://schemas.microsoft.com/office/drawing/2014/main" id="{B5D3D720-17FA-471D-BD9D-1C00F240131D}"/>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a:extLst>
                <a:ext uri="{FF2B5EF4-FFF2-40B4-BE49-F238E27FC236}">
                  <a16:creationId xmlns:a16="http://schemas.microsoft.com/office/drawing/2014/main" id="{F74DE5C2-7679-49C0-9969-B89B2D99010B}"/>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58222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DFE3C7E-8758-4EAA-8D55-71C391129664}"/>
              </a:ext>
            </a:extLst>
          </p:cNvPr>
          <p:cNvSpPr/>
          <p:nvPr/>
        </p:nvSpPr>
        <p:spPr>
          <a:xfrm>
            <a:off x="3394365" y="455377"/>
            <a:ext cx="8797636" cy="591953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3200" b="0" i="0" dirty="0">
                <a:solidFill>
                  <a:srgbClr val="374151"/>
                </a:solidFill>
                <a:effectLst/>
                <a:latin typeface="Cambria" panose="02040503050406030204" pitchFamily="18" charset="0"/>
              </a:rPr>
              <a:t>An organization typically consists of several departments or functional areas, each responsible for performing specific tasks to achieve the organization's goals</a:t>
            </a:r>
            <a:endParaRPr lang="ko-KR" altLang="en-US" sz="3200" dirty="0">
              <a:latin typeface="Cambria" panose="02040503050406030204" pitchFamily="18" charset="0"/>
            </a:endParaRPr>
          </a:p>
        </p:txBody>
      </p:sp>
      <p:sp>
        <p:nvSpPr>
          <p:cNvPr id="2" name="TextBox 1"/>
          <p:cNvSpPr txBox="1"/>
          <p:nvPr/>
        </p:nvSpPr>
        <p:spPr>
          <a:xfrm>
            <a:off x="3949457" y="384559"/>
            <a:ext cx="8054048" cy="1754326"/>
          </a:xfrm>
          <a:prstGeom prst="rect">
            <a:avLst/>
          </a:prstGeom>
          <a:noFill/>
        </p:spPr>
        <p:txBody>
          <a:bodyPr wrap="square" rtlCol="0" anchor="ctr">
            <a:spAutoFit/>
          </a:bodyPr>
          <a:lstStyle/>
          <a:p>
            <a:r>
              <a:rPr lang="en-GB" sz="5400" b="0" i="0" dirty="0">
                <a:solidFill>
                  <a:srgbClr val="343541"/>
                </a:solidFill>
                <a:effectLst/>
                <a:latin typeface="Söhne"/>
              </a:rPr>
              <a:t>The various functions within an organisation:</a:t>
            </a:r>
            <a:endParaRPr lang="ko-KR" altLang="en-US" sz="5400" dirty="0">
              <a:cs typeface="Arial" pitchFamily="34" charset="0"/>
            </a:endParaRPr>
          </a:p>
        </p:txBody>
      </p:sp>
      <p:grpSp>
        <p:nvGrpSpPr>
          <p:cNvPr id="26" name="Group 25">
            <a:extLst>
              <a:ext uri="{FF2B5EF4-FFF2-40B4-BE49-F238E27FC236}">
                <a16:creationId xmlns:a16="http://schemas.microsoft.com/office/drawing/2014/main" id="{2A7CA9C8-FDF5-4E96-A012-E8E524C9AF6B}"/>
              </a:ext>
            </a:extLst>
          </p:cNvPr>
          <p:cNvGrpSpPr/>
          <p:nvPr/>
        </p:nvGrpSpPr>
        <p:grpSpPr>
          <a:xfrm rot="5400000">
            <a:off x="9043736" y="3240510"/>
            <a:ext cx="5919538" cy="376988"/>
            <a:chOff x="4379494" y="697832"/>
            <a:chExt cx="2586787" cy="168442"/>
          </a:xfrm>
        </p:grpSpPr>
        <p:sp>
          <p:nvSpPr>
            <p:cNvPr id="27" name="Rectangle 26">
              <a:extLst>
                <a:ext uri="{FF2B5EF4-FFF2-40B4-BE49-F238E27FC236}">
                  <a16:creationId xmlns:a16="http://schemas.microsoft.com/office/drawing/2014/main" id="{1326ABE8-C7BB-442E-840A-D50FC1DD044F}"/>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ectangle 27">
              <a:extLst>
                <a:ext uri="{FF2B5EF4-FFF2-40B4-BE49-F238E27FC236}">
                  <a16:creationId xmlns:a16="http://schemas.microsoft.com/office/drawing/2014/main" id="{F9866835-F79F-42D8-8D5D-E04BDB39E262}"/>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ectangle 28">
              <a:extLst>
                <a:ext uri="{FF2B5EF4-FFF2-40B4-BE49-F238E27FC236}">
                  <a16:creationId xmlns:a16="http://schemas.microsoft.com/office/drawing/2014/main" id="{19C395C0-7559-44A7-BA81-93FD49DD2D73}"/>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ectangle 29">
              <a:extLst>
                <a:ext uri="{FF2B5EF4-FFF2-40B4-BE49-F238E27FC236}">
                  <a16:creationId xmlns:a16="http://schemas.microsoft.com/office/drawing/2014/main" id="{527EFBB4-0EF0-4995-A85A-9AB27DC72B1D}"/>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a:extLst>
                <a:ext uri="{FF2B5EF4-FFF2-40B4-BE49-F238E27FC236}">
                  <a16:creationId xmlns:a16="http://schemas.microsoft.com/office/drawing/2014/main" id="{A5F89E9D-1C44-41B8-91F1-E08EC348E972}"/>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53406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BE4E7199-29DF-4E63-8A47-FBAB07A43540}"/>
              </a:ext>
            </a:extLst>
          </p:cNvPr>
          <p:cNvCxnSpPr>
            <a:cxnSpLocks/>
          </p:cNvCxnSpPr>
          <p:nvPr/>
        </p:nvCxnSpPr>
        <p:spPr>
          <a:xfrm>
            <a:off x="2995838" y="3628126"/>
            <a:ext cx="2052000" cy="3576"/>
          </a:xfrm>
          <a:prstGeom prst="straightConnector1">
            <a:avLst/>
          </a:prstGeom>
          <a:ln w="38100">
            <a:solidFill>
              <a:schemeClr val="accent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90BA1C1E-633B-4B26-B7E7-B651467171F1}"/>
              </a:ext>
            </a:extLst>
          </p:cNvPr>
          <p:cNvCxnSpPr/>
          <p:nvPr/>
        </p:nvCxnSpPr>
        <p:spPr>
          <a:xfrm flipV="1">
            <a:off x="5093251" y="3040842"/>
            <a:ext cx="2052000" cy="590069"/>
          </a:xfrm>
          <a:prstGeom prst="straightConnector1">
            <a:avLst/>
          </a:prstGeom>
          <a:ln w="38100">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53D6418-CB90-4210-B690-165756C2D769}"/>
              </a:ext>
            </a:extLst>
          </p:cNvPr>
          <p:cNvCxnSpPr/>
          <p:nvPr/>
        </p:nvCxnSpPr>
        <p:spPr>
          <a:xfrm flipV="1">
            <a:off x="7145251" y="2218604"/>
            <a:ext cx="2052000" cy="811800"/>
          </a:xfrm>
          <a:prstGeom prst="straightConnector1">
            <a:avLst/>
          </a:prstGeom>
          <a:ln w="38100">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6C7AE20-8C66-4429-82A7-8C9C33C94AA4}"/>
              </a:ext>
            </a:extLst>
          </p:cNvPr>
          <p:cNvCxnSpPr/>
          <p:nvPr/>
        </p:nvCxnSpPr>
        <p:spPr>
          <a:xfrm flipV="1">
            <a:off x="9189017" y="1881128"/>
            <a:ext cx="2052000" cy="337477"/>
          </a:xfrm>
          <a:prstGeom prst="straightConnector1">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F47E8B8-C707-4C34-8880-D8786FCC5A6C}"/>
              </a:ext>
            </a:extLst>
          </p:cNvPr>
          <p:cNvCxnSpPr/>
          <p:nvPr/>
        </p:nvCxnSpPr>
        <p:spPr>
          <a:xfrm>
            <a:off x="950769" y="2229834"/>
            <a:ext cx="2052000" cy="1401868"/>
          </a:xfrm>
          <a:prstGeom prst="straightConnector1">
            <a:avLst/>
          </a:prstGeom>
          <a:ln w="38100">
            <a:solidFill>
              <a:schemeClr val="accent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0C15DB8-E753-40CD-9D1C-3990EA3616A2}"/>
              </a:ext>
            </a:extLst>
          </p:cNvPr>
          <p:cNvSpPr/>
          <p:nvPr/>
        </p:nvSpPr>
        <p:spPr>
          <a:xfrm>
            <a:off x="1472769" y="2407592"/>
            <a:ext cx="1008000" cy="10080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9" name="Oval 8">
            <a:extLst>
              <a:ext uri="{FF2B5EF4-FFF2-40B4-BE49-F238E27FC236}">
                <a16:creationId xmlns:a16="http://schemas.microsoft.com/office/drawing/2014/main" id="{75D00B3B-00C8-4082-9B69-FEDC568A6BE4}"/>
              </a:ext>
            </a:extLst>
          </p:cNvPr>
          <p:cNvSpPr/>
          <p:nvPr/>
        </p:nvSpPr>
        <p:spPr>
          <a:xfrm>
            <a:off x="4172742" y="3168921"/>
            <a:ext cx="1008000" cy="100800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10" name="Oval 9">
            <a:extLst>
              <a:ext uri="{FF2B5EF4-FFF2-40B4-BE49-F238E27FC236}">
                <a16:creationId xmlns:a16="http://schemas.microsoft.com/office/drawing/2014/main" id="{530386CA-B67F-40C2-B52B-D9CA0C32B7D3}"/>
              </a:ext>
            </a:extLst>
          </p:cNvPr>
          <p:cNvSpPr/>
          <p:nvPr/>
        </p:nvSpPr>
        <p:spPr>
          <a:xfrm>
            <a:off x="6940316" y="2425292"/>
            <a:ext cx="1008000" cy="100800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12" name="Oval 11">
            <a:extLst>
              <a:ext uri="{FF2B5EF4-FFF2-40B4-BE49-F238E27FC236}">
                <a16:creationId xmlns:a16="http://schemas.microsoft.com/office/drawing/2014/main" id="{AD3BE9A5-8767-4FCE-B18D-217E9BFAD77F}"/>
              </a:ext>
            </a:extLst>
          </p:cNvPr>
          <p:cNvSpPr/>
          <p:nvPr/>
        </p:nvSpPr>
        <p:spPr>
          <a:xfrm>
            <a:off x="9711017" y="1578252"/>
            <a:ext cx="1008000" cy="1008000"/>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34" name="Oval 33">
            <a:extLst>
              <a:ext uri="{FF2B5EF4-FFF2-40B4-BE49-F238E27FC236}">
                <a16:creationId xmlns:a16="http://schemas.microsoft.com/office/drawing/2014/main" id="{03566882-4ECC-4FB6-8A5C-EFE95890EFF5}"/>
              </a:ext>
            </a:extLst>
          </p:cNvPr>
          <p:cNvSpPr/>
          <p:nvPr/>
        </p:nvSpPr>
        <p:spPr>
          <a:xfrm>
            <a:off x="1555674" y="2481625"/>
            <a:ext cx="858420" cy="858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35" name="Oval 34">
            <a:extLst>
              <a:ext uri="{FF2B5EF4-FFF2-40B4-BE49-F238E27FC236}">
                <a16:creationId xmlns:a16="http://schemas.microsoft.com/office/drawing/2014/main" id="{298E29EA-55FC-416B-824C-10BDB79B6AE9}"/>
              </a:ext>
            </a:extLst>
          </p:cNvPr>
          <p:cNvSpPr/>
          <p:nvPr/>
        </p:nvSpPr>
        <p:spPr>
          <a:xfrm>
            <a:off x="4225966" y="3255496"/>
            <a:ext cx="858420" cy="858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36" name="Oval 35">
            <a:extLst>
              <a:ext uri="{FF2B5EF4-FFF2-40B4-BE49-F238E27FC236}">
                <a16:creationId xmlns:a16="http://schemas.microsoft.com/office/drawing/2014/main" id="{4D2554FC-99E7-4326-B60B-FA17DE7476E8}"/>
              </a:ext>
            </a:extLst>
          </p:cNvPr>
          <p:cNvSpPr/>
          <p:nvPr/>
        </p:nvSpPr>
        <p:spPr>
          <a:xfrm>
            <a:off x="7007387" y="2484963"/>
            <a:ext cx="858420" cy="858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38" name="Oval 37">
            <a:extLst>
              <a:ext uri="{FF2B5EF4-FFF2-40B4-BE49-F238E27FC236}">
                <a16:creationId xmlns:a16="http://schemas.microsoft.com/office/drawing/2014/main" id="{457BB2B1-262C-4335-A63F-7783B19A0AF6}"/>
              </a:ext>
            </a:extLst>
          </p:cNvPr>
          <p:cNvSpPr/>
          <p:nvPr/>
        </p:nvSpPr>
        <p:spPr>
          <a:xfrm>
            <a:off x="9793922" y="1652285"/>
            <a:ext cx="858420" cy="8584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Cambria" panose="02040503050406030204" pitchFamily="18" charset="0"/>
            </a:endParaRPr>
          </a:p>
        </p:txBody>
      </p:sp>
      <p:sp>
        <p:nvSpPr>
          <p:cNvPr id="2" name="Text Placeholder 1"/>
          <p:cNvSpPr>
            <a:spLocks noGrp="1"/>
          </p:cNvSpPr>
          <p:nvPr>
            <p:ph type="body" sz="quarter" idx="10"/>
          </p:nvPr>
        </p:nvSpPr>
        <p:spPr/>
        <p:txBody>
          <a:bodyPr>
            <a:normAutofit fontScale="62500" lnSpcReduction="20000"/>
          </a:bodyPr>
          <a:lstStyle/>
          <a:p>
            <a:r>
              <a:rPr lang="en-GB" b="1" i="0" dirty="0">
                <a:solidFill>
                  <a:srgbClr val="374151"/>
                </a:solidFill>
                <a:effectLst/>
                <a:latin typeface="Cambria" panose="02040503050406030204" pitchFamily="18" charset="0"/>
              </a:rPr>
              <a:t>Here are some common functions within an organization</a:t>
            </a:r>
            <a:endParaRPr lang="en-US" b="1" dirty="0">
              <a:latin typeface="Cambria" panose="02040503050406030204" pitchFamily="18" charset="0"/>
            </a:endParaRPr>
          </a:p>
        </p:txBody>
      </p:sp>
      <p:sp>
        <p:nvSpPr>
          <p:cNvPr id="28" name="Parallelogram 30">
            <a:extLst>
              <a:ext uri="{FF2B5EF4-FFF2-40B4-BE49-F238E27FC236}">
                <a16:creationId xmlns:a16="http://schemas.microsoft.com/office/drawing/2014/main" id="{0148B558-F831-4852-815A-A1275C157C94}"/>
              </a:ext>
            </a:extLst>
          </p:cNvPr>
          <p:cNvSpPr/>
          <p:nvPr/>
        </p:nvSpPr>
        <p:spPr>
          <a:xfrm flipH="1">
            <a:off x="4476341" y="3515790"/>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30" name="Rectangle 9">
            <a:extLst>
              <a:ext uri="{FF2B5EF4-FFF2-40B4-BE49-F238E27FC236}">
                <a16:creationId xmlns:a16="http://schemas.microsoft.com/office/drawing/2014/main" id="{D6E4312C-2720-4E77-A6C8-DCB1824941E4}"/>
              </a:ext>
            </a:extLst>
          </p:cNvPr>
          <p:cNvSpPr/>
          <p:nvPr/>
        </p:nvSpPr>
        <p:spPr>
          <a:xfrm>
            <a:off x="10051289" y="1876638"/>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31" name="Freeform 18">
            <a:extLst>
              <a:ext uri="{FF2B5EF4-FFF2-40B4-BE49-F238E27FC236}">
                <a16:creationId xmlns:a16="http://schemas.microsoft.com/office/drawing/2014/main" id="{3B76D511-F42D-4BA3-9763-0AA0F62A623A}"/>
              </a:ext>
            </a:extLst>
          </p:cNvPr>
          <p:cNvSpPr/>
          <p:nvPr/>
        </p:nvSpPr>
        <p:spPr>
          <a:xfrm>
            <a:off x="7230597" y="2685431"/>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Cambria" panose="02040503050406030204" pitchFamily="18" charset="0"/>
            </a:endParaRPr>
          </a:p>
        </p:txBody>
      </p:sp>
      <p:sp>
        <p:nvSpPr>
          <p:cNvPr id="32" name="Block Arc 10">
            <a:extLst>
              <a:ext uri="{FF2B5EF4-FFF2-40B4-BE49-F238E27FC236}">
                <a16:creationId xmlns:a16="http://schemas.microsoft.com/office/drawing/2014/main" id="{8F158662-21F4-4DC8-882E-A43D0714CAC4}"/>
              </a:ext>
            </a:extLst>
          </p:cNvPr>
          <p:cNvSpPr/>
          <p:nvPr/>
        </p:nvSpPr>
        <p:spPr>
          <a:xfrm>
            <a:off x="1761014" y="2782479"/>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Cambria" panose="02040503050406030204" pitchFamily="18" charset="0"/>
            </a:endParaRPr>
          </a:p>
        </p:txBody>
      </p:sp>
      <p:sp>
        <p:nvSpPr>
          <p:cNvPr id="39" name="TextBox 38">
            <a:extLst>
              <a:ext uri="{FF2B5EF4-FFF2-40B4-BE49-F238E27FC236}">
                <a16:creationId xmlns:a16="http://schemas.microsoft.com/office/drawing/2014/main" id="{281CBF74-E153-6E4E-8CA2-99AFFECBD9CA}"/>
              </a:ext>
            </a:extLst>
          </p:cNvPr>
          <p:cNvSpPr txBox="1"/>
          <p:nvPr/>
        </p:nvSpPr>
        <p:spPr>
          <a:xfrm>
            <a:off x="744164" y="3306885"/>
            <a:ext cx="2813044" cy="3200876"/>
          </a:xfrm>
          <a:prstGeom prst="rect">
            <a:avLst/>
          </a:prstGeom>
          <a:noFill/>
        </p:spPr>
        <p:txBody>
          <a:bodyPr wrap="square" rtlCol="0">
            <a:spAutoFit/>
          </a:bodyPr>
          <a:lstStyle/>
          <a:p>
            <a:r>
              <a:rPr lang="en-GB" sz="2400" b="1" i="0" dirty="0">
                <a:solidFill>
                  <a:srgbClr val="374151"/>
                </a:solidFill>
                <a:effectLst/>
                <a:latin typeface="Cambria" panose="02040503050406030204" pitchFamily="18" charset="0"/>
              </a:rPr>
              <a:t>Operations: </a:t>
            </a:r>
          </a:p>
          <a:p>
            <a:r>
              <a:rPr lang="en-GB" sz="2000" b="0" i="0" dirty="0">
                <a:solidFill>
                  <a:srgbClr val="374151"/>
                </a:solidFill>
                <a:effectLst/>
                <a:latin typeface="Cambria" panose="02040503050406030204" pitchFamily="18" charset="0"/>
              </a:rPr>
              <a:t>The operations function is responsible for managing the day-to-day activities of the organization. This includes production, manufacturing, service delivery, and logistics.</a:t>
            </a:r>
          </a:p>
          <a:p>
            <a:endParaRPr lang="en-PK" dirty="0">
              <a:latin typeface="Cambria" panose="02040503050406030204" pitchFamily="18" charset="0"/>
            </a:endParaRPr>
          </a:p>
        </p:txBody>
      </p:sp>
      <p:sp>
        <p:nvSpPr>
          <p:cNvPr id="41" name="TextBox 40">
            <a:extLst>
              <a:ext uri="{FF2B5EF4-FFF2-40B4-BE49-F238E27FC236}">
                <a16:creationId xmlns:a16="http://schemas.microsoft.com/office/drawing/2014/main" id="{8CF7CAC0-C2AE-E34A-B158-A36DF5B54CEB}"/>
              </a:ext>
            </a:extLst>
          </p:cNvPr>
          <p:cNvSpPr txBox="1"/>
          <p:nvPr/>
        </p:nvSpPr>
        <p:spPr>
          <a:xfrm>
            <a:off x="3729965" y="4089673"/>
            <a:ext cx="2813044" cy="2308324"/>
          </a:xfrm>
          <a:prstGeom prst="rect">
            <a:avLst/>
          </a:prstGeom>
          <a:noFill/>
        </p:spPr>
        <p:txBody>
          <a:bodyPr wrap="square" rtlCol="0">
            <a:spAutoFit/>
          </a:bodyPr>
          <a:lstStyle/>
          <a:p>
            <a:r>
              <a:rPr lang="en-GB" sz="2400" b="1" i="0" dirty="0">
                <a:solidFill>
                  <a:srgbClr val="374151"/>
                </a:solidFill>
                <a:effectLst/>
                <a:latin typeface="Cambria" panose="02040503050406030204" pitchFamily="18" charset="0"/>
              </a:rPr>
              <a:t>Marketing</a:t>
            </a:r>
            <a:r>
              <a:rPr lang="en-GB" sz="2400" i="0" dirty="0">
                <a:solidFill>
                  <a:srgbClr val="374151"/>
                </a:solidFill>
                <a:effectLst/>
                <a:latin typeface="Cambria" panose="02040503050406030204" pitchFamily="18" charset="0"/>
              </a:rPr>
              <a:t>: </a:t>
            </a:r>
          </a:p>
          <a:p>
            <a:r>
              <a:rPr lang="en-GB" sz="2000" i="0" dirty="0">
                <a:solidFill>
                  <a:srgbClr val="374151"/>
                </a:solidFill>
                <a:effectLst/>
                <a:latin typeface="Cambria" panose="02040503050406030204" pitchFamily="18" charset="0"/>
              </a:rPr>
              <a:t>The marketing function is responsible for promoting the organization's products or services to its target market. </a:t>
            </a:r>
            <a:endParaRPr lang="en-PK" sz="2000" dirty="0">
              <a:latin typeface="Cambria" panose="02040503050406030204" pitchFamily="18" charset="0"/>
            </a:endParaRPr>
          </a:p>
        </p:txBody>
      </p:sp>
      <p:sp>
        <p:nvSpPr>
          <p:cNvPr id="42" name="TextBox 41">
            <a:extLst>
              <a:ext uri="{FF2B5EF4-FFF2-40B4-BE49-F238E27FC236}">
                <a16:creationId xmlns:a16="http://schemas.microsoft.com/office/drawing/2014/main" id="{BD417E3A-D765-824B-9B77-9BDCFC36B6AC}"/>
              </a:ext>
            </a:extLst>
          </p:cNvPr>
          <p:cNvSpPr txBox="1"/>
          <p:nvPr/>
        </p:nvSpPr>
        <p:spPr>
          <a:xfrm>
            <a:off x="6822189" y="3306885"/>
            <a:ext cx="2366828" cy="2677656"/>
          </a:xfrm>
          <a:prstGeom prst="rect">
            <a:avLst/>
          </a:prstGeom>
          <a:noFill/>
        </p:spPr>
        <p:txBody>
          <a:bodyPr wrap="square" rtlCol="0">
            <a:spAutoFit/>
          </a:bodyPr>
          <a:lstStyle/>
          <a:p>
            <a:r>
              <a:rPr lang="en-GB" sz="2400" b="1" i="0" dirty="0">
                <a:solidFill>
                  <a:srgbClr val="374151"/>
                </a:solidFill>
                <a:effectLst/>
                <a:latin typeface="Cambria" panose="02040503050406030204" pitchFamily="18" charset="0"/>
              </a:rPr>
              <a:t>Human resources</a:t>
            </a:r>
            <a:r>
              <a:rPr lang="en-GB" sz="2000" b="0" i="0" dirty="0">
                <a:solidFill>
                  <a:srgbClr val="374151"/>
                </a:solidFill>
                <a:effectLst/>
                <a:latin typeface="Cambria" panose="02040503050406030204" pitchFamily="18" charset="0"/>
              </a:rPr>
              <a:t>:</a:t>
            </a:r>
          </a:p>
          <a:p>
            <a:r>
              <a:rPr lang="en-GB" sz="2000" b="0" i="0" dirty="0">
                <a:solidFill>
                  <a:srgbClr val="374151"/>
                </a:solidFill>
                <a:effectLst/>
                <a:latin typeface="Cambria" panose="02040503050406030204" pitchFamily="18" charset="0"/>
              </a:rPr>
              <a:t> The human resources function is responsible for managing the organization's workforce. </a:t>
            </a:r>
            <a:endParaRPr lang="en-PK" sz="2000" dirty="0">
              <a:latin typeface="Cambria" panose="02040503050406030204" pitchFamily="18" charset="0"/>
            </a:endParaRPr>
          </a:p>
        </p:txBody>
      </p:sp>
      <p:sp>
        <p:nvSpPr>
          <p:cNvPr id="44" name="TextBox 43">
            <a:extLst>
              <a:ext uri="{FF2B5EF4-FFF2-40B4-BE49-F238E27FC236}">
                <a16:creationId xmlns:a16="http://schemas.microsoft.com/office/drawing/2014/main" id="{DF2904FE-EF20-514D-A455-9E7ECFADE3A0}"/>
              </a:ext>
            </a:extLst>
          </p:cNvPr>
          <p:cNvSpPr txBox="1"/>
          <p:nvPr/>
        </p:nvSpPr>
        <p:spPr>
          <a:xfrm>
            <a:off x="9262804" y="2510705"/>
            <a:ext cx="2912425" cy="3600986"/>
          </a:xfrm>
          <a:prstGeom prst="rect">
            <a:avLst/>
          </a:prstGeom>
          <a:noFill/>
        </p:spPr>
        <p:txBody>
          <a:bodyPr wrap="square" rtlCol="0">
            <a:spAutoFit/>
          </a:bodyPr>
          <a:lstStyle/>
          <a:p>
            <a:r>
              <a:rPr lang="en-GB" sz="2400" b="1" i="0" dirty="0">
                <a:solidFill>
                  <a:srgbClr val="374151"/>
                </a:solidFill>
                <a:effectLst/>
                <a:latin typeface="Cambria" panose="02040503050406030204" pitchFamily="18" charset="0"/>
              </a:rPr>
              <a:t>Information technology</a:t>
            </a:r>
            <a:r>
              <a:rPr lang="en-GB" sz="2000" b="1" i="0" dirty="0">
                <a:solidFill>
                  <a:srgbClr val="374151"/>
                </a:solidFill>
                <a:effectLst/>
                <a:latin typeface="Cambria" panose="02040503050406030204" pitchFamily="18" charset="0"/>
              </a:rPr>
              <a:t>: </a:t>
            </a:r>
          </a:p>
          <a:p>
            <a:r>
              <a:rPr lang="en-GB" sz="2000" b="0" i="0" dirty="0">
                <a:solidFill>
                  <a:srgbClr val="374151"/>
                </a:solidFill>
                <a:effectLst/>
                <a:latin typeface="Cambria" panose="02040503050406030204" pitchFamily="18" charset="0"/>
              </a:rPr>
              <a:t>The information technology function is responsible for managing the organization's technology infrastructure, including hardware, software, and networks.</a:t>
            </a:r>
            <a:endParaRPr lang="en-PK" sz="2000" dirty="0">
              <a:latin typeface="Cambria" panose="02040503050406030204" pitchFamily="18" charset="0"/>
            </a:endParaRPr>
          </a:p>
        </p:txBody>
      </p:sp>
    </p:spTree>
    <p:extLst>
      <p:ext uri="{BB962C8B-B14F-4D97-AF65-F5344CB8AC3E}">
        <p14:creationId xmlns:p14="http://schemas.microsoft.com/office/powerpoint/2010/main" val="1406426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66D4ABD-0085-490A-A641-633837B7D1BE}"/>
              </a:ext>
            </a:extLst>
          </p:cNvPr>
          <p:cNvSpPr/>
          <p:nvPr/>
        </p:nvSpPr>
        <p:spPr>
          <a:xfrm>
            <a:off x="4015993" y="-16933"/>
            <a:ext cx="8176007"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2800" b="1" i="0" dirty="0">
                <a:solidFill>
                  <a:srgbClr val="374151"/>
                </a:solidFill>
                <a:effectLst/>
                <a:latin typeface="Cambria" panose="02040503050406030204" pitchFamily="18" charset="0"/>
              </a:rPr>
              <a:t>The role of marketing </a:t>
            </a:r>
            <a:r>
              <a:rPr lang="en-GB" sz="2800" b="0" i="0" dirty="0">
                <a:solidFill>
                  <a:srgbClr val="374151"/>
                </a:solidFill>
                <a:effectLst/>
                <a:latin typeface="Cambria" panose="02040503050406030204" pitchFamily="18" charset="0"/>
              </a:rPr>
              <a:t>is to create, communicate, deliver and exchange offerings that have value for customers, clients, partners and society at large. </a:t>
            </a:r>
          </a:p>
          <a:p>
            <a:pPr marL="457200" indent="-457200">
              <a:buFont typeface="Arial" panose="020B0604020202020204" pitchFamily="34" charset="0"/>
              <a:buChar char="•"/>
            </a:pPr>
            <a:r>
              <a:rPr lang="en-GB" sz="2800" b="0" i="0" dirty="0">
                <a:solidFill>
                  <a:srgbClr val="374151"/>
                </a:solidFill>
                <a:effectLst/>
                <a:latin typeface="Cambria" panose="02040503050406030204" pitchFamily="18" charset="0"/>
              </a:rPr>
              <a:t>The primary goal of marketing is to satisfy customers' needs and wants profitably. In an organizational context, marketing plays a crucial role in achieving the organization's objectives by driving revenue growth, building brand awareness and loyalty, and creating a competitive advantage.</a:t>
            </a:r>
            <a:endParaRPr lang="ko-KR" altLang="en-US" sz="2800" dirty="0">
              <a:latin typeface="Cambria" panose="02040503050406030204" pitchFamily="18" charset="0"/>
            </a:endParaRPr>
          </a:p>
        </p:txBody>
      </p:sp>
      <p:sp>
        <p:nvSpPr>
          <p:cNvPr id="2" name="TextBox 1">
            <a:extLst>
              <a:ext uri="{FF2B5EF4-FFF2-40B4-BE49-F238E27FC236}">
                <a16:creationId xmlns:a16="http://schemas.microsoft.com/office/drawing/2014/main" id="{B2322E19-F89B-4F45-B34E-69015929A6B2}"/>
              </a:ext>
            </a:extLst>
          </p:cNvPr>
          <p:cNvSpPr txBox="1"/>
          <p:nvPr/>
        </p:nvSpPr>
        <p:spPr>
          <a:xfrm>
            <a:off x="0" y="16933"/>
            <a:ext cx="6282267" cy="769441"/>
          </a:xfrm>
          <a:prstGeom prst="rect">
            <a:avLst/>
          </a:prstGeom>
          <a:noFill/>
        </p:spPr>
        <p:txBody>
          <a:bodyPr wrap="square" rtlCol="0">
            <a:spAutoFit/>
          </a:bodyPr>
          <a:lstStyle/>
          <a:p>
            <a:r>
              <a:rPr lang="en-GB" sz="4400" b="1" i="0" dirty="0">
                <a:effectLst/>
                <a:latin typeface="Cambria" panose="02040503050406030204" pitchFamily="18" charset="0"/>
              </a:rPr>
              <a:t>The role of marketing</a:t>
            </a:r>
            <a:endParaRPr lang="en-PK" sz="4400" dirty="0"/>
          </a:p>
        </p:txBody>
      </p:sp>
    </p:spTree>
    <p:extLst>
      <p:ext uri="{BB962C8B-B14F-4D97-AF65-F5344CB8AC3E}">
        <p14:creationId xmlns:p14="http://schemas.microsoft.com/office/powerpoint/2010/main" val="3581599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8452B7-CD46-5F41-AC3F-73C857E16CA6}"/>
              </a:ext>
            </a:extLst>
          </p:cNvPr>
          <p:cNvSpPr/>
          <p:nvPr/>
        </p:nvSpPr>
        <p:spPr>
          <a:xfrm>
            <a:off x="4015993" y="-16933"/>
            <a:ext cx="8176007"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i="0" dirty="0">
                <a:solidFill>
                  <a:srgbClr val="374151"/>
                </a:solidFill>
                <a:effectLst/>
                <a:latin typeface="Cambria" panose="02040503050406030204" pitchFamily="18" charset="0"/>
              </a:rPr>
              <a:t>Conducting market research: </a:t>
            </a:r>
          </a:p>
          <a:p>
            <a:r>
              <a:rPr lang="en-GB" sz="2800" b="0" i="0" dirty="0">
                <a:solidFill>
                  <a:srgbClr val="374151"/>
                </a:solidFill>
                <a:effectLst/>
                <a:latin typeface="Cambria" panose="02040503050406030204" pitchFamily="18" charset="0"/>
              </a:rPr>
              <a:t>Marketing plays a crucial role in identifying customers' needs and wants, understanding their preferences and behaviours, and gathering insights about the market trends and competition. </a:t>
            </a:r>
            <a:endParaRPr lang="en-GB" sz="2800" dirty="0">
              <a:solidFill>
                <a:srgbClr val="374151"/>
              </a:solidFill>
              <a:latin typeface="Cambria" panose="02040503050406030204" pitchFamily="18" charset="0"/>
            </a:endParaRPr>
          </a:p>
          <a:p>
            <a:r>
              <a:rPr lang="en-GB" sz="2800" b="1" i="0" dirty="0">
                <a:solidFill>
                  <a:srgbClr val="374151"/>
                </a:solidFill>
                <a:effectLst/>
                <a:latin typeface="Cambria" panose="02040503050406030204" pitchFamily="18" charset="0"/>
              </a:rPr>
              <a:t>Developing marketing strategies: </a:t>
            </a:r>
          </a:p>
          <a:p>
            <a:r>
              <a:rPr lang="en-GB" sz="2800" b="0" i="0" dirty="0">
                <a:solidFill>
                  <a:srgbClr val="374151"/>
                </a:solidFill>
                <a:effectLst/>
                <a:latin typeface="Cambria" panose="02040503050406030204" pitchFamily="18" charset="0"/>
              </a:rPr>
              <a:t>Based on the market research insights, marketing develops strategies that target specific customer segments, position the organization's offerings, and create differentiation from competitors.</a:t>
            </a:r>
          </a:p>
          <a:p>
            <a:r>
              <a:rPr lang="en-GB" sz="2800" b="1" i="0" dirty="0">
                <a:solidFill>
                  <a:srgbClr val="374151"/>
                </a:solidFill>
                <a:effectLst/>
                <a:latin typeface="Cambria" panose="02040503050406030204" pitchFamily="18" charset="0"/>
              </a:rPr>
              <a:t>Creating brand awareness and loyalty:</a:t>
            </a:r>
          </a:p>
          <a:p>
            <a:r>
              <a:rPr lang="en-GB" sz="2800" b="0" i="0" dirty="0">
                <a:solidFill>
                  <a:srgbClr val="374151"/>
                </a:solidFill>
                <a:effectLst/>
                <a:latin typeface="Cambria" panose="02040503050406030204" pitchFamily="18" charset="0"/>
              </a:rPr>
              <a:t> Marketing is responsible for creating and managing the organization's brand identity, which represents its values, promises, and personality.</a:t>
            </a:r>
            <a:endParaRPr lang="ko-KR" altLang="en-US" sz="2800" dirty="0">
              <a:latin typeface="Cambria" panose="02040503050406030204" pitchFamily="18" charset="0"/>
            </a:endParaRPr>
          </a:p>
        </p:txBody>
      </p:sp>
      <p:sp>
        <p:nvSpPr>
          <p:cNvPr id="3" name="TextBox 2">
            <a:extLst>
              <a:ext uri="{FF2B5EF4-FFF2-40B4-BE49-F238E27FC236}">
                <a16:creationId xmlns:a16="http://schemas.microsoft.com/office/drawing/2014/main" id="{3AA55AC7-A3E3-AD45-AF12-7E13FC1A2DF7}"/>
              </a:ext>
            </a:extLst>
          </p:cNvPr>
          <p:cNvSpPr txBox="1"/>
          <p:nvPr/>
        </p:nvSpPr>
        <p:spPr>
          <a:xfrm>
            <a:off x="0" y="0"/>
            <a:ext cx="4015993" cy="1815882"/>
          </a:xfrm>
          <a:prstGeom prst="rect">
            <a:avLst/>
          </a:prstGeom>
          <a:noFill/>
        </p:spPr>
        <p:txBody>
          <a:bodyPr wrap="square" rtlCol="0">
            <a:spAutoFit/>
          </a:bodyPr>
          <a:lstStyle/>
          <a:p>
            <a:r>
              <a:rPr lang="en-GB" sz="2800" b="1" i="0" dirty="0">
                <a:solidFill>
                  <a:schemeClr val="bg1"/>
                </a:solidFill>
                <a:effectLst/>
                <a:latin typeface="Cambria" panose="02040503050406030204" pitchFamily="18" charset="0"/>
              </a:rPr>
              <a:t>Here are some of the specific roles of marketing within an organizational context</a:t>
            </a:r>
            <a:endParaRPr lang="en-PK"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660147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158D76A-1A2F-4738-8A39-9F7471114FB7}"/>
              </a:ext>
            </a:extLst>
          </p:cNvPr>
          <p:cNvSpPr/>
          <p:nvPr/>
        </p:nvSpPr>
        <p:spPr>
          <a:xfrm>
            <a:off x="0" y="-66211"/>
            <a:ext cx="3739794" cy="6873411"/>
          </a:xfrm>
          <a:prstGeom prst="rect">
            <a:avLst/>
          </a:prstGeom>
          <a:gradFill flip="none" rotWithShape="1">
            <a:gsLst>
              <a:gs pos="67000">
                <a:schemeClr val="accent3">
                  <a:alpha val="70000"/>
                </a:schemeClr>
              </a:gs>
              <a:gs pos="33000">
                <a:schemeClr val="accent2">
                  <a:alpha val="40000"/>
                </a:schemeClr>
              </a:gs>
              <a:gs pos="0">
                <a:schemeClr val="accent1">
                  <a:alpha val="20000"/>
                </a:schemeClr>
              </a:gs>
              <a:gs pos="100000">
                <a:schemeClr val="accent5">
                  <a:lumMod val="100000"/>
                  <a:alpha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i="0" dirty="0">
                <a:solidFill>
                  <a:srgbClr val="343541"/>
                </a:solidFill>
                <a:effectLst/>
                <a:latin typeface="Cambria" panose="02040503050406030204" pitchFamily="18" charset="0"/>
              </a:rPr>
              <a:t>Role of finance</a:t>
            </a:r>
            <a:endParaRPr lang="en-US" sz="4000" b="1" dirty="0">
              <a:latin typeface="Cambria" panose="02040503050406030204" pitchFamily="18" charset="0"/>
            </a:endParaRPr>
          </a:p>
        </p:txBody>
      </p:sp>
      <p:sp>
        <p:nvSpPr>
          <p:cNvPr id="2" name="TextBox 1">
            <a:extLst>
              <a:ext uri="{FF2B5EF4-FFF2-40B4-BE49-F238E27FC236}">
                <a16:creationId xmlns:a16="http://schemas.microsoft.com/office/drawing/2014/main" id="{4FC194AF-5B56-2044-980E-B7117F6F46BC}"/>
              </a:ext>
            </a:extLst>
          </p:cNvPr>
          <p:cNvSpPr txBox="1"/>
          <p:nvPr/>
        </p:nvSpPr>
        <p:spPr>
          <a:xfrm>
            <a:off x="3739794" y="169333"/>
            <a:ext cx="6739467" cy="2308324"/>
          </a:xfrm>
          <a:prstGeom prst="rect">
            <a:avLst/>
          </a:prstGeom>
          <a:noFill/>
        </p:spPr>
        <p:txBody>
          <a:bodyPr wrap="square" rtlCol="0">
            <a:spAutoFit/>
          </a:bodyPr>
          <a:lstStyle/>
          <a:p>
            <a:pPr marL="342900" indent="-342900">
              <a:buFont typeface="Arial" panose="020B0604020202020204" pitchFamily="34" charset="0"/>
              <a:buChar char="•"/>
            </a:pPr>
            <a:r>
              <a:rPr lang="en-GB" sz="2400" b="0" i="0" dirty="0">
                <a:solidFill>
                  <a:srgbClr val="374151"/>
                </a:solidFill>
                <a:effectLst/>
                <a:latin typeface="Cambria" panose="02040503050406030204" pitchFamily="18" charset="0"/>
              </a:rPr>
              <a:t>Finance plays a critical role in an organizational context by managing the organization's financial resources effectively. </a:t>
            </a:r>
          </a:p>
          <a:p>
            <a:pPr marL="342900" indent="-342900">
              <a:buFont typeface="Arial" panose="020B0604020202020204" pitchFamily="34" charset="0"/>
              <a:buChar char="•"/>
            </a:pPr>
            <a:r>
              <a:rPr lang="en-GB" sz="2400" b="0" i="0" dirty="0">
                <a:solidFill>
                  <a:srgbClr val="374151"/>
                </a:solidFill>
                <a:effectLst/>
                <a:latin typeface="Cambria" panose="02040503050406030204" pitchFamily="18" charset="0"/>
              </a:rPr>
              <a:t>The primary goal of finance is to ensure the organization's financial stability, profitability, and growth</a:t>
            </a:r>
            <a:endParaRPr lang="en-PK" sz="2400" dirty="0">
              <a:latin typeface="Cambria" panose="02040503050406030204" pitchFamily="18" charset="0"/>
            </a:endParaRPr>
          </a:p>
        </p:txBody>
      </p:sp>
      <p:sp>
        <p:nvSpPr>
          <p:cNvPr id="12" name="TextBox 11">
            <a:extLst>
              <a:ext uri="{FF2B5EF4-FFF2-40B4-BE49-F238E27FC236}">
                <a16:creationId xmlns:a16="http://schemas.microsoft.com/office/drawing/2014/main" id="{A8E32CBE-BAE5-9E4D-82BC-4228DEE9B520}"/>
              </a:ext>
            </a:extLst>
          </p:cNvPr>
          <p:cNvSpPr txBox="1"/>
          <p:nvPr/>
        </p:nvSpPr>
        <p:spPr>
          <a:xfrm>
            <a:off x="3739794" y="2867660"/>
            <a:ext cx="7501466" cy="3939540"/>
          </a:xfrm>
          <a:prstGeom prst="rect">
            <a:avLst/>
          </a:prstGeom>
          <a:noFill/>
        </p:spPr>
        <p:txBody>
          <a:bodyPr wrap="square" rtlCol="0">
            <a:spAutoFit/>
          </a:bodyPr>
          <a:lstStyle/>
          <a:p>
            <a:pPr algn="l">
              <a:buFont typeface="+mj-lt"/>
              <a:buAutoNum type="arabicPeriod"/>
            </a:pPr>
            <a:r>
              <a:rPr lang="en-GB" sz="2400" b="1" i="0" dirty="0">
                <a:effectLst/>
                <a:latin typeface="Cambria" panose="02040503050406030204" pitchFamily="18" charset="0"/>
              </a:rPr>
              <a:t>Financial planning and analysis</a:t>
            </a:r>
            <a:r>
              <a:rPr lang="en-GB" b="0" i="0" dirty="0">
                <a:solidFill>
                  <a:srgbClr val="374151"/>
                </a:solidFill>
                <a:effectLst/>
                <a:latin typeface="Cambria" panose="02040503050406030204" pitchFamily="18" charset="0"/>
              </a:rPr>
              <a:t>: </a:t>
            </a:r>
            <a:r>
              <a:rPr lang="en-GB" sz="2000" b="0" i="0" dirty="0">
                <a:solidFill>
                  <a:srgbClr val="374151"/>
                </a:solidFill>
                <a:effectLst/>
                <a:latin typeface="Cambria" panose="02040503050406030204" pitchFamily="18" charset="0"/>
              </a:rPr>
              <a:t>Finance is responsible for developing and implementing financial plans and budgets that align with the organization's strategic goals. </a:t>
            </a:r>
            <a:endParaRPr lang="en-GB" sz="2400" b="0" i="0" dirty="0">
              <a:solidFill>
                <a:srgbClr val="374151"/>
              </a:solidFill>
              <a:effectLst/>
              <a:latin typeface="Cambria" panose="02040503050406030204" pitchFamily="18" charset="0"/>
            </a:endParaRPr>
          </a:p>
          <a:p>
            <a:pPr algn="l">
              <a:buFont typeface="+mj-lt"/>
              <a:buAutoNum type="arabicPeriod"/>
            </a:pPr>
            <a:endParaRPr lang="en-GB" sz="2000" b="0" i="0" dirty="0">
              <a:solidFill>
                <a:srgbClr val="374151"/>
              </a:solidFill>
              <a:effectLst/>
              <a:latin typeface="Cambria" panose="02040503050406030204" pitchFamily="18" charset="0"/>
            </a:endParaRPr>
          </a:p>
          <a:p>
            <a:pPr algn="l">
              <a:buFont typeface="+mj-lt"/>
              <a:buAutoNum type="arabicPeriod"/>
            </a:pPr>
            <a:r>
              <a:rPr lang="en-GB" sz="2400" b="1" i="0" dirty="0">
                <a:solidFill>
                  <a:srgbClr val="374151"/>
                </a:solidFill>
                <a:effectLst/>
                <a:latin typeface="Cambria" panose="02040503050406030204" pitchFamily="18" charset="0"/>
              </a:rPr>
              <a:t>Financial reporting and analysis</a:t>
            </a:r>
            <a:r>
              <a:rPr lang="en-GB" sz="2000" b="0" i="0" dirty="0">
                <a:solidFill>
                  <a:srgbClr val="374151"/>
                </a:solidFill>
                <a:effectLst/>
                <a:latin typeface="Cambria" panose="02040503050406030204" pitchFamily="18" charset="0"/>
              </a:rPr>
              <a:t>: Finance is responsible for maintaining accurate financial records, preparing financial statements, and providing financial analysis and insights to support decision-making</a:t>
            </a:r>
          </a:p>
          <a:p>
            <a:pPr algn="l">
              <a:buFont typeface="+mj-lt"/>
              <a:buAutoNum type="arabicPeriod"/>
            </a:pPr>
            <a:endParaRPr lang="en-GB" b="0" i="0" dirty="0">
              <a:solidFill>
                <a:srgbClr val="374151"/>
              </a:solidFill>
              <a:effectLst/>
              <a:latin typeface="Cambria" panose="02040503050406030204" pitchFamily="18" charset="0"/>
            </a:endParaRPr>
          </a:p>
          <a:p>
            <a:pPr algn="l">
              <a:buFont typeface="+mj-lt"/>
              <a:buAutoNum type="arabicPeriod"/>
            </a:pPr>
            <a:r>
              <a:rPr lang="en-GB" sz="2400" b="1" i="0" dirty="0">
                <a:solidFill>
                  <a:srgbClr val="374151"/>
                </a:solidFill>
                <a:effectLst/>
                <a:latin typeface="Cambria" panose="02040503050406030204" pitchFamily="18" charset="0"/>
              </a:rPr>
              <a:t>Cash flow management</a:t>
            </a:r>
            <a:r>
              <a:rPr lang="en-GB" sz="2000" b="0" i="0" dirty="0">
                <a:solidFill>
                  <a:srgbClr val="374151"/>
                </a:solidFill>
                <a:effectLst/>
                <a:latin typeface="Cambria" panose="02040503050406030204" pitchFamily="18" charset="0"/>
              </a:rPr>
              <a:t>: Finance is responsible for managing the organization's cash flow, ensuring that there is sufficient cash to meet operational and investment needs. </a:t>
            </a:r>
            <a:endParaRPr lang="en-PK" sz="2000" dirty="0">
              <a:latin typeface="Cambria" panose="02040503050406030204" pitchFamily="18" charset="0"/>
            </a:endParaRPr>
          </a:p>
        </p:txBody>
      </p:sp>
    </p:spTree>
    <p:extLst>
      <p:ext uri="{BB962C8B-B14F-4D97-AF65-F5344CB8AC3E}">
        <p14:creationId xmlns:p14="http://schemas.microsoft.com/office/powerpoint/2010/main" val="246575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직사각형 5">
            <a:extLst>
              <a:ext uri="{FF2B5EF4-FFF2-40B4-BE49-F238E27FC236}">
                <a16:creationId xmlns:a16="http://schemas.microsoft.com/office/drawing/2014/main" id="{AB8B20FE-5C22-48A0-8274-D00C1E7CAFDF}"/>
              </a:ext>
            </a:extLst>
          </p:cNvPr>
          <p:cNvSpPr/>
          <p:nvPr/>
        </p:nvSpPr>
        <p:spPr>
          <a:xfrm>
            <a:off x="59267" y="-10448"/>
            <a:ext cx="11937999" cy="720638"/>
          </a:xfrm>
          <a:prstGeom prst="rect">
            <a:avLst/>
          </a:prstGeom>
          <a:noFill/>
        </p:spPr>
        <p:txBody>
          <a:bodyPr lIns="0" anchor="ctr"/>
          <a:lstStyle/>
          <a:p>
            <a:r>
              <a:rPr lang="en-US" altLang="ko-KR" sz="4000" b="1" dirty="0">
                <a:solidFill>
                  <a:schemeClr val="accent2"/>
                </a:solidFill>
                <a:latin typeface="Cambria" panose="02040503050406030204" pitchFamily="18" charset="0"/>
              </a:rPr>
              <a:t>Role of HUMAN RESOURCE MANAGEMENT</a:t>
            </a:r>
          </a:p>
        </p:txBody>
      </p:sp>
      <p:sp>
        <p:nvSpPr>
          <p:cNvPr id="25" name="직사각형 6">
            <a:extLst>
              <a:ext uri="{FF2B5EF4-FFF2-40B4-BE49-F238E27FC236}">
                <a16:creationId xmlns:a16="http://schemas.microsoft.com/office/drawing/2014/main" id="{51A7D20D-152B-4951-ADB3-F724F1708BD7}"/>
              </a:ext>
            </a:extLst>
          </p:cNvPr>
          <p:cNvSpPr/>
          <p:nvPr/>
        </p:nvSpPr>
        <p:spPr>
          <a:xfrm>
            <a:off x="2297428" y="1192192"/>
            <a:ext cx="4396804" cy="720638"/>
          </a:xfrm>
          <a:prstGeom prst="rect">
            <a:avLst/>
          </a:prstGeom>
          <a:noFill/>
        </p:spPr>
        <p:txBody>
          <a:bodyPr lIns="0" anchor="ctr"/>
          <a:lstStyle/>
          <a:p>
            <a:endParaRPr lang="en-US" altLang="ko-KR" sz="4000" b="1" dirty="0">
              <a:solidFill>
                <a:schemeClr val="accent3"/>
              </a:solidFill>
              <a:latin typeface="+mj-lt"/>
            </a:endParaRPr>
          </a:p>
        </p:txBody>
      </p:sp>
      <p:sp>
        <p:nvSpPr>
          <p:cNvPr id="2" name="TextBox 1">
            <a:extLst>
              <a:ext uri="{FF2B5EF4-FFF2-40B4-BE49-F238E27FC236}">
                <a16:creationId xmlns:a16="http://schemas.microsoft.com/office/drawing/2014/main" id="{8B6AE3ED-30E7-7049-8EF7-989CAB609DDB}"/>
              </a:ext>
            </a:extLst>
          </p:cNvPr>
          <p:cNvSpPr txBox="1"/>
          <p:nvPr/>
        </p:nvSpPr>
        <p:spPr>
          <a:xfrm>
            <a:off x="118534" y="2644170"/>
            <a:ext cx="11819466" cy="1569660"/>
          </a:xfrm>
          <a:prstGeom prst="rect">
            <a:avLst/>
          </a:prstGeom>
          <a:noFill/>
        </p:spPr>
        <p:txBody>
          <a:bodyPr wrap="square" rtlCol="0">
            <a:spAutoFit/>
          </a:bodyPr>
          <a:lstStyle/>
          <a:p>
            <a:pPr marL="342900" indent="-342900">
              <a:buFont typeface="Arial" panose="020B0604020202020204" pitchFamily="34" charset="0"/>
              <a:buChar char="•"/>
            </a:pPr>
            <a:r>
              <a:rPr lang="en-GB" sz="2400" b="1" i="0" dirty="0">
                <a:effectLst/>
                <a:latin typeface="Cambria" panose="02040503050406030204" pitchFamily="18" charset="0"/>
              </a:rPr>
              <a:t>Human resource management (HRM) plays a crucial role in an organizational context by managing the organization's human capital effectively. </a:t>
            </a:r>
          </a:p>
          <a:p>
            <a:pPr marL="342900" indent="-342900">
              <a:buFont typeface="Arial" panose="020B0604020202020204" pitchFamily="34" charset="0"/>
              <a:buChar char="•"/>
            </a:pPr>
            <a:r>
              <a:rPr lang="en-GB" sz="2400" b="1" i="0" dirty="0">
                <a:effectLst/>
                <a:latin typeface="Cambria" panose="02040503050406030204" pitchFamily="18" charset="0"/>
              </a:rPr>
              <a:t>The primary goal of HRM is to create a high-performing workforce that can achieve the organization's objectives and support its long-term success</a:t>
            </a:r>
            <a:endParaRPr lang="en-PK" sz="2400" b="1" dirty="0">
              <a:latin typeface="Cambria" panose="02040503050406030204" pitchFamily="18" charset="0"/>
            </a:endParaRPr>
          </a:p>
        </p:txBody>
      </p:sp>
    </p:spTree>
    <p:extLst>
      <p:ext uri="{BB962C8B-B14F-4D97-AF65-F5344CB8AC3E}">
        <p14:creationId xmlns:p14="http://schemas.microsoft.com/office/powerpoint/2010/main" val="3834170745"/>
      </p:ext>
    </p:extLst>
  </p:cSld>
  <p:clrMapOvr>
    <a:masterClrMapping/>
  </p:clrMapOvr>
</p:sld>
</file>

<file path=ppt/theme/theme1.xml><?xml version="1.0" encoding="utf-8"?>
<a:theme xmlns:a="http://schemas.openxmlformats.org/drawingml/2006/main" name="Cover and End Slide Master">
  <a:themeElements>
    <a:clrScheme name="Leader for Success">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Leader for Success">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Leader for Success">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6249</TotalTime>
  <Words>2876</Words>
  <Application>Microsoft Macintosh PowerPoint</Application>
  <PresentationFormat>Widescreen</PresentationFormat>
  <Paragraphs>205</Paragraphs>
  <Slides>32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Arial</vt:lpstr>
      <vt:lpstr>Calibri</vt:lpstr>
      <vt:lpstr>Cambria</vt:lpstr>
      <vt:lpstr>OpenSans</vt:lpstr>
      <vt:lpstr>Söhne</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Microsoft Office User</cp:lastModifiedBy>
  <cp:revision>114</cp:revision>
  <dcterms:created xsi:type="dcterms:W3CDTF">2018-04-24T17:14:44Z</dcterms:created>
  <dcterms:modified xsi:type="dcterms:W3CDTF">2023-04-14T15:52:17Z</dcterms:modified>
</cp:coreProperties>
</file>